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5"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71" r:id="rId109"/>
    <p:sldId id="372" r:id="rId110"/>
    <p:sldId id="363" r:id="rId111"/>
    <p:sldId id="364" r:id="rId112"/>
    <p:sldId id="373" r:id="rId113"/>
    <p:sldId id="365" r:id="rId114"/>
    <p:sldId id="366" r:id="rId115"/>
    <p:sldId id="374" r:id="rId116"/>
    <p:sldId id="367" r:id="rId117"/>
    <p:sldId id="375" r:id="rId118"/>
    <p:sldId id="368" r:id="rId119"/>
    <p:sldId id="376" r:id="rId120"/>
    <p:sldId id="369" r:id="rId121"/>
    <p:sldId id="370"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404" r:id="rId140"/>
    <p:sldId id="394" r:id="rId141"/>
    <p:sldId id="405" r:id="rId142"/>
    <p:sldId id="406" r:id="rId143"/>
    <p:sldId id="395" r:id="rId144"/>
    <p:sldId id="407" r:id="rId145"/>
    <p:sldId id="396" r:id="rId146"/>
    <p:sldId id="397" r:id="rId147"/>
    <p:sldId id="398" r:id="rId148"/>
    <p:sldId id="399" r:id="rId149"/>
    <p:sldId id="400" r:id="rId150"/>
    <p:sldId id="401" r:id="rId151"/>
    <p:sldId id="408" r:id="rId152"/>
    <p:sldId id="402" r:id="rId153"/>
    <p:sldId id="403"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128" autoAdjust="0"/>
  </p:normalViewPr>
  <p:slideViewPr>
    <p:cSldViewPr>
      <p:cViewPr varScale="1">
        <p:scale>
          <a:sx n="69" d="100"/>
          <a:sy n="69" d="100"/>
        </p:scale>
        <p:origin x="-756"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10/15/2020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1"/>
            <a:ext cx="9906000" cy="1524000"/>
          </a:xfrm>
        </p:spPr>
        <p:txBody>
          <a:bodyPr>
            <a:noAutofit/>
          </a:bodyPr>
          <a:lstStyle/>
          <a:p>
            <a:pPr algn="ctr"/>
            <a:r>
              <a:rPr lang="en-US" sz="5400" dirty="0"/>
              <a:t>Dr. b. b. </a:t>
            </a:r>
            <a:r>
              <a:rPr lang="en-US" sz="5400" dirty="0" err="1"/>
              <a:t>hegde</a:t>
            </a:r>
            <a:r>
              <a:rPr lang="en-US" sz="5400" dirty="0"/>
              <a:t> first grade college, </a:t>
            </a:r>
            <a:r>
              <a:rPr lang="en-US" sz="5400" dirty="0" err="1"/>
              <a:t>kundapura</a:t>
            </a:r>
            <a:endParaRPr lang="en-US" sz="5400" dirty="0"/>
          </a:p>
        </p:txBody>
      </p:sp>
      <p:pic>
        <p:nvPicPr>
          <p:cNvPr id="1026" name="Picture 2" descr="C:\Users\SHK\Desktop\Marketing pics\IMG_20200802_174443.JPG"/>
          <p:cNvPicPr>
            <a:picLocks noChangeAspect="1" noChangeArrowheads="1"/>
          </p:cNvPicPr>
          <p:nvPr/>
        </p:nvPicPr>
        <p:blipFill>
          <a:blip r:embed="rId2"/>
          <a:srcRect/>
          <a:stretch>
            <a:fillRect/>
          </a:stretch>
        </p:blipFill>
        <p:spPr bwMode="auto">
          <a:xfrm>
            <a:off x="4267200" y="2514600"/>
            <a:ext cx="3810000" cy="3352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9905999" cy="5791200"/>
          </a:xfrm>
        </p:spPr>
        <p:txBody>
          <a:bodyPr>
            <a:normAutofit/>
          </a:bodyPr>
          <a:lstStyle/>
          <a:p>
            <a:pPr>
              <a:buNone/>
            </a:pPr>
            <a:endParaRPr lang="en-US" sz="3200" dirty="0">
              <a:solidFill>
                <a:schemeClr val="bg1"/>
              </a:solidFill>
            </a:endParaRPr>
          </a:p>
          <a:p>
            <a:pPr>
              <a:buNone/>
            </a:pPr>
            <a:r>
              <a:rPr lang="en-US" sz="3200" dirty="0">
                <a:solidFill>
                  <a:schemeClr val="bg1"/>
                </a:solidFill>
              </a:rPr>
              <a:t>The Project Management Institute (PMI) defines a project as ‘a temporary </a:t>
            </a:r>
            <a:r>
              <a:rPr lang="en-US" sz="3200" dirty="0" err="1">
                <a:solidFill>
                  <a:schemeClr val="bg1"/>
                </a:solidFill>
              </a:rPr>
              <a:t>endeavour</a:t>
            </a:r>
            <a:r>
              <a:rPr lang="en-US" sz="3200" dirty="0">
                <a:solidFill>
                  <a:schemeClr val="bg1"/>
                </a:solidFill>
              </a:rPr>
              <a:t> undertaken to create a unique product or service.’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638800"/>
          </a:xfrm>
        </p:spPr>
        <p:txBody>
          <a:bodyPr>
            <a:normAutofit lnSpcReduction="10000"/>
          </a:bodyPr>
          <a:lstStyle/>
          <a:p>
            <a:pPr marL="0" indent="0">
              <a:buNone/>
            </a:pPr>
            <a:r>
              <a:rPr lang="en-GB" sz="3200" dirty="0">
                <a:solidFill>
                  <a:srgbClr val="FF0000"/>
                </a:solidFill>
              </a:rPr>
              <a:t>c) Expansion Project: </a:t>
            </a:r>
            <a:r>
              <a:rPr lang="en-GB" sz="3200" dirty="0">
                <a:solidFill>
                  <a:schemeClr val="bg1"/>
                </a:solidFill>
              </a:rPr>
              <a:t>An expansion project is one that is aimed at increasing the plant capacity for the current product range. It is undertaken when the production capacity of goods and services is to be increased.</a:t>
            </a:r>
          </a:p>
          <a:p>
            <a:pPr marL="0" indent="0">
              <a:buNone/>
            </a:pPr>
            <a:r>
              <a:rPr lang="en-GB" sz="3200" dirty="0" err="1">
                <a:solidFill>
                  <a:schemeClr val="bg1"/>
                </a:solidFill>
              </a:rPr>
              <a:t>Eg</a:t>
            </a:r>
            <a:r>
              <a:rPr lang="en-GB" sz="3200" dirty="0">
                <a:solidFill>
                  <a:schemeClr val="bg1"/>
                </a:solidFill>
              </a:rPr>
              <a:t>: Production of watches from 50,000 units to 75,000 units.</a:t>
            </a:r>
          </a:p>
          <a:p>
            <a:pPr marL="0" indent="0">
              <a:buNone/>
            </a:pPr>
            <a:r>
              <a:rPr lang="en-GB" sz="3200" dirty="0">
                <a:solidFill>
                  <a:schemeClr val="bg1"/>
                </a:solidFill>
              </a:rPr>
              <a:t>Expansion of plant capacity can be done in two ways:</a:t>
            </a:r>
          </a:p>
          <a:p>
            <a:pPr marL="514350" indent="-514350">
              <a:buAutoNum type="alphaLcParenR"/>
            </a:pPr>
            <a:r>
              <a:rPr lang="en-GB" sz="3200" dirty="0">
                <a:solidFill>
                  <a:schemeClr val="bg1"/>
                </a:solidFill>
              </a:rPr>
              <a:t>By establishing additional plant capacity</a:t>
            </a:r>
          </a:p>
          <a:p>
            <a:pPr marL="0" indent="0">
              <a:buNone/>
            </a:pPr>
            <a:r>
              <a:rPr lang="en-GB" sz="3200" dirty="0">
                <a:solidFill>
                  <a:schemeClr val="bg1"/>
                </a:solidFill>
              </a:rPr>
              <a:t>b) By acquisition of another organisation in same line of activity</a:t>
            </a:r>
            <a:endParaRPr lang="en-GB" sz="3200" dirty="0">
              <a:solidFill>
                <a:srgbClr val="FF0000"/>
              </a:solidFill>
            </a:endParaRPr>
          </a:p>
        </p:txBody>
      </p:sp>
    </p:spTree>
    <p:extLst>
      <p:ext uri="{BB962C8B-B14F-4D97-AF65-F5344CB8AC3E}">
        <p14:creationId xmlns="" xmlns:p14="http://schemas.microsoft.com/office/powerpoint/2010/main" val="15215366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212388" cy="5715000"/>
          </a:xfrm>
        </p:spPr>
        <p:txBody>
          <a:bodyPr>
            <a:normAutofit lnSpcReduction="10000"/>
          </a:bodyPr>
          <a:lstStyle/>
          <a:p>
            <a:pPr marL="0" indent="0">
              <a:buNone/>
            </a:pPr>
            <a:r>
              <a:rPr lang="en-GB" sz="3200" dirty="0">
                <a:solidFill>
                  <a:schemeClr val="bg1"/>
                </a:solidFill>
              </a:rPr>
              <a:t>	Expansion Projects are supported only where there is definite upward trend in the demand for the product and only after the management of the organisation is doubly confident about the long term prospects of the expansion scheme.</a:t>
            </a:r>
          </a:p>
          <a:p>
            <a:pPr marL="0" indent="0">
              <a:buNone/>
            </a:pPr>
            <a:r>
              <a:rPr lang="en-GB" sz="3200" dirty="0">
                <a:solidFill>
                  <a:srgbClr val="FF0000"/>
                </a:solidFill>
              </a:rPr>
              <a:t>d) Modernisation Project: </a:t>
            </a:r>
            <a:r>
              <a:rPr lang="en-GB" sz="3200" dirty="0">
                <a:solidFill>
                  <a:schemeClr val="bg1"/>
                </a:solidFill>
              </a:rPr>
              <a:t>Upgrading the technology to increase the productivity and inevitable approach of technology. Technological innovation is a continuous process. When a new technology is evolved and becomes commercially operative, the existing technology becomes obsolete.</a:t>
            </a:r>
            <a:endParaRPr lang="en-GB" sz="3200" dirty="0">
              <a:solidFill>
                <a:srgbClr val="FF0000"/>
              </a:solidFill>
            </a:endParaRPr>
          </a:p>
          <a:p>
            <a:pPr marL="0" indent="0">
              <a:buNone/>
            </a:pPr>
            <a:endParaRPr lang="en-GB" sz="3200" dirty="0">
              <a:solidFill>
                <a:schemeClr val="bg1"/>
              </a:solidFill>
            </a:endParaRPr>
          </a:p>
        </p:txBody>
      </p:sp>
    </p:spTree>
    <p:extLst>
      <p:ext uri="{BB962C8B-B14F-4D97-AF65-F5344CB8AC3E}">
        <p14:creationId xmlns="" xmlns:p14="http://schemas.microsoft.com/office/powerpoint/2010/main" val="29930024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059988" cy="5562600"/>
          </a:xfrm>
        </p:spPr>
        <p:txBody>
          <a:bodyPr>
            <a:normAutofit/>
          </a:bodyPr>
          <a:lstStyle/>
          <a:p>
            <a:pPr marL="0" indent="0">
              <a:buNone/>
            </a:pPr>
            <a:r>
              <a:rPr lang="en-GB" sz="3200" dirty="0">
                <a:solidFill>
                  <a:schemeClr val="bg1"/>
                </a:solidFill>
              </a:rPr>
              <a:t>	Any project is set up with the latest available technology. With the passage of time in view of continuing technological upgradation, the projects become obsolete in technology.</a:t>
            </a:r>
          </a:p>
          <a:p>
            <a:pPr marL="0" indent="0">
              <a:buNone/>
            </a:pPr>
            <a:r>
              <a:rPr lang="en-GB" sz="3200" dirty="0">
                <a:solidFill>
                  <a:srgbClr val="FF0000"/>
                </a:solidFill>
              </a:rPr>
              <a:t>e) Replacement Project: </a:t>
            </a:r>
            <a:r>
              <a:rPr lang="en-GB" sz="3200" dirty="0">
                <a:solidFill>
                  <a:schemeClr val="bg1"/>
                </a:solidFill>
              </a:rPr>
              <a:t>Replacement Project involves replacing some of the old machinery with new machinery of the same capacity. Due to ageing and wear and tear of machinery, the maintenance cost starts mounting up and a stage will come when it will be no more advantageous</a:t>
            </a:r>
            <a:endParaRPr lang="en-GB" sz="3200" dirty="0">
              <a:solidFill>
                <a:srgbClr val="FF0000"/>
              </a:solidFill>
            </a:endParaRPr>
          </a:p>
          <a:p>
            <a:pPr marL="0" indent="0">
              <a:buNone/>
            </a:pPr>
            <a:endParaRPr lang="en-GB" sz="3200" dirty="0">
              <a:solidFill>
                <a:schemeClr val="bg1"/>
              </a:solidFill>
            </a:endParaRPr>
          </a:p>
        </p:txBody>
      </p:sp>
    </p:spTree>
    <p:extLst>
      <p:ext uri="{BB962C8B-B14F-4D97-AF65-F5344CB8AC3E}">
        <p14:creationId xmlns="" xmlns:p14="http://schemas.microsoft.com/office/powerpoint/2010/main" val="10364730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85800"/>
            <a:ext cx="10136188" cy="5791200"/>
          </a:xfrm>
        </p:spPr>
        <p:txBody>
          <a:bodyPr>
            <a:normAutofit lnSpcReduction="10000"/>
          </a:bodyPr>
          <a:lstStyle/>
          <a:p>
            <a:pPr marL="0" indent="0">
              <a:buNone/>
            </a:pPr>
            <a:r>
              <a:rPr lang="en-GB" sz="3200" dirty="0">
                <a:solidFill>
                  <a:schemeClr val="bg1"/>
                </a:solidFill>
              </a:rPr>
              <a:t>to keep the worn-out machinery in the production line in view of abnormally high maintenance costs, poor quality of output, break down etc. hence a replacement project is implemented to reduce the maintenance cost of old machinery and to keep the production going without any obstruction so that delivery schedules are met in time.</a:t>
            </a:r>
          </a:p>
          <a:p>
            <a:pPr marL="0" indent="0">
              <a:buNone/>
            </a:pPr>
            <a:r>
              <a:rPr lang="en-GB" sz="3200" dirty="0">
                <a:solidFill>
                  <a:schemeClr val="bg1"/>
                </a:solidFill>
              </a:rPr>
              <a:t>	Thus replacement projects are undertaken with a view to maintaining the same level of operational efficiency or even to better the level of operational efficiency wherever possible.</a:t>
            </a:r>
          </a:p>
        </p:txBody>
      </p:sp>
    </p:spTree>
    <p:extLst>
      <p:ext uri="{BB962C8B-B14F-4D97-AF65-F5344CB8AC3E}">
        <p14:creationId xmlns="" xmlns:p14="http://schemas.microsoft.com/office/powerpoint/2010/main" val="23841270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212388" cy="5638800"/>
          </a:xfrm>
        </p:spPr>
        <p:txBody>
          <a:bodyPr>
            <a:normAutofit/>
          </a:bodyPr>
          <a:lstStyle/>
          <a:p>
            <a:pPr marL="0" indent="0">
              <a:buNone/>
            </a:pPr>
            <a:r>
              <a:rPr lang="en-GB" sz="3200" dirty="0">
                <a:solidFill>
                  <a:srgbClr val="FF0000"/>
                </a:solidFill>
              </a:rPr>
              <a:t>f) Diversification Project: </a:t>
            </a:r>
            <a:r>
              <a:rPr lang="en-GB" sz="3200" dirty="0">
                <a:solidFill>
                  <a:schemeClr val="bg1"/>
                </a:solidFill>
              </a:rPr>
              <a:t>Projects undertaken by the organisation to completely divert from its core business is called diversification project. When a manufacturer wants to offer more than one product, it is described as product diversification and the project meant for this purpose is the diversification project. </a:t>
            </a:r>
            <a:r>
              <a:rPr lang="en-GB" sz="3200" dirty="0" err="1">
                <a:solidFill>
                  <a:schemeClr val="bg1"/>
                </a:solidFill>
              </a:rPr>
              <a:t>Eg</a:t>
            </a:r>
            <a:r>
              <a:rPr lang="en-GB" sz="3200" dirty="0">
                <a:solidFill>
                  <a:schemeClr val="bg1"/>
                </a:solidFill>
              </a:rPr>
              <a:t>: If a petroleum Co. decided to enter into IT business.</a:t>
            </a:r>
            <a:endParaRPr lang="en-GB" sz="3200" dirty="0">
              <a:solidFill>
                <a:srgbClr val="FF0000"/>
              </a:solidFill>
            </a:endParaRPr>
          </a:p>
        </p:txBody>
      </p:sp>
    </p:spTree>
    <p:extLst>
      <p:ext uri="{BB962C8B-B14F-4D97-AF65-F5344CB8AC3E}">
        <p14:creationId xmlns="" xmlns:p14="http://schemas.microsoft.com/office/powerpoint/2010/main" val="1810121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10591800" cy="6172200"/>
          </a:xfrm>
        </p:spPr>
        <p:txBody>
          <a:bodyPr>
            <a:normAutofit lnSpcReduction="10000"/>
          </a:bodyPr>
          <a:lstStyle/>
          <a:p>
            <a:pPr marL="0" indent="0">
              <a:buNone/>
            </a:pPr>
            <a:r>
              <a:rPr lang="en-GB" sz="3200" dirty="0">
                <a:solidFill>
                  <a:srgbClr val="FF0000"/>
                </a:solidFill>
              </a:rPr>
              <a:t>g) Rehabilitation Project: </a:t>
            </a:r>
            <a:r>
              <a:rPr lang="en-GB" sz="3200" dirty="0">
                <a:solidFill>
                  <a:schemeClr val="bg1"/>
                </a:solidFill>
              </a:rPr>
              <a:t>When a project is started to revive a loss bearing company, it is known as Rehabilitation Project.</a:t>
            </a:r>
          </a:p>
          <a:p>
            <a:pPr marL="0" indent="0">
              <a:buNone/>
            </a:pPr>
            <a:r>
              <a:rPr lang="en-GB" sz="3200" dirty="0">
                <a:solidFill>
                  <a:srgbClr val="FF0000"/>
                </a:solidFill>
              </a:rPr>
              <a:t>h) Plant Relocation Project: </a:t>
            </a:r>
            <a:r>
              <a:rPr lang="en-GB" sz="3200" dirty="0">
                <a:solidFill>
                  <a:schemeClr val="bg1"/>
                </a:solidFill>
              </a:rPr>
              <a:t>When an organisation decides to shift its plant from one location to another, the project started there will be known as Relocation Project.</a:t>
            </a:r>
          </a:p>
          <a:p>
            <a:pPr marL="0" indent="0">
              <a:buNone/>
            </a:pPr>
            <a:r>
              <a:rPr lang="en-GB" sz="3200" dirty="0" err="1">
                <a:solidFill>
                  <a:srgbClr val="FF0000"/>
                </a:solidFill>
              </a:rPr>
              <a:t>i</a:t>
            </a:r>
            <a:r>
              <a:rPr lang="en-GB" sz="3200" dirty="0">
                <a:solidFill>
                  <a:srgbClr val="FF0000"/>
                </a:solidFill>
              </a:rPr>
              <a:t>)Backward Integration Project: </a:t>
            </a:r>
            <a:r>
              <a:rPr lang="en-GB" sz="3200" dirty="0">
                <a:solidFill>
                  <a:schemeClr val="bg1"/>
                </a:solidFill>
              </a:rPr>
              <a:t>It is the project where the manufacturing facilities are added at the initial stage itself.</a:t>
            </a:r>
            <a:endParaRPr lang="en-GB" sz="3200" dirty="0">
              <a:solidFill>
                <a:srgbClr val="FF0000"/>
              </a:solidFill>
            </a:endParaRPr>
          </a:p>
          <a:p>
            <a:pPr marL="0" indent="0">
              <a:buNone/>
            </a:pPr>
            <a:r>
              <a:rPr lang="en-GB" sz="3200" dirty="0">
                <a:solidFill>
                  <a:srgbClr val="FF0000"/>
                </a:solidFill>
              </a:rPr>
              <a:t>j) Forward Integration Project: </a:t>
            </a:r>
            <a:r>
              <a:rPr lang="en-GB" sz="3200" dirty="0">
                <a:solidFill>
                  <a:schemeClr val="bg1"/>
                </a:solidFill>
              </a:rPr>
              <a:t>These are the projects where the manufacturing facilities are added to the existing line of production at the end of the production process.</a:t>
            </a:r>
            <a:endParaRPr lang="en-GB" sz="3200" dirty="0">
              <a:solidFill>
                <a:srgbClr val="FF0000"/>
              </a:solidFill>
            </a:endParaRPr>
          </a:p>
        </p:txBody>
      </p:sp>
    </p:spTree>
    <p:extLst>
      <p:ext uri="{BB962C8B-B14F-4D97-AF65-F5344CB8AC3E}">
        <p14:creationId xmlns="" xmlns:p14="http://schemas.microsoft.com/office/powerpoint/2010/main" val="42301160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8AFBB10-E908-452D-B118-42067D3A58C4}"/>
              </a:ext>
            </a:extLst>
          </p:cNvPr>
          <p:cNvSpPr>
            <a:spLocks noGrp="1"/>
          </p:cNvSpPr>
          <p:nvPr>
            <p:ph idx="1"/>
          </p:nvPr>
        </p:nvSpPr>
        <p:spPr>
          <a:xfrm>
            <a:off x="1141412" y="533400"/>
            <a:ext cx="10212388" cy="5867400"/>
          </a:xfrm>
        </p:spPr>
        <p:txBody>
          <a:bodyPr>
            <a:normAutofit lnSpcReduction="10000"/>
          </a:bodyPr>
          <a:lstStyle/>
          <a:p>
            <a:pPr marL="0" indent="0">
              <a:buNone/>
            </a:pPr>
            <a:r>
              <a:rPr lang="en-US" sz="3200" b="1" u="sng" dirty="0">
                <a:solidFill>
                  <a:srgbClr val="FFFF00"/>
                </a:solidFill>
              </a:rPr>
              <a:t>PROJECT MANAGEMENT LIFE CYCLE</a:t>
            </a:r>
          </a:p>
          <a:p>
            <a:pPr marL="0" indent="0">
              <a:buNone/>
            </a:pPr>
            <a:r>
              <a:rPr lang="en-IN" sz="3200" dirty="0">
                <a:solidFill>
                  <a:schemeClr val="bg1"/>
                </a:solidFill>
              </a:rPr>
              <a:t>	At the start of a project, the amount of planning and work required can be very vast and huge. There may be hundreds of tasks that need to be completed at just the right time and in just the right sequence.</a:t>
            </a:r>
          </a:p>
          <a:p>
            <a:pPr marL="0" indent="0">
              <a:buNone/>
            </a:pPr>
            <a:r>
              <a:rPr lang="en-IN" sz="3200" dirty="0">
                <a:solidFill>
                  <a:schemeClr val="bg1"/>
                </a:solidFill>
              </a:rPr>
              <a:t>	No matter what project it is being preparing for, the project management life cycle can assist the project team in narrowing the project’s focus, keeping it’s objectives in order and finishing the project on time, on budget and with a minimum of risks.</a:t>
            </a:r>
          </a:p>
        </p:txBody>
      </p:sp>
    </p:spTree>
    <p:extLst>
      <p:ext uri="{BB962C8B-B14F-4D97-AF65-F5344CB8AC3E}">
        <p14:creationId xmlns="" xmlns:p14="http://schemas.microsoft.com/office/powerpoint/2010/main" val="27742300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4FD847A-D3AC-4B7F-AF5C-C2F41D25D527}"/>
              </a:ext>
            </a:extLst>
          </p:cNvPr>
          <p:cNvSpPr>
            <a:spLocks noGrp="1"/>
          </p:cNvSpPr>
          <p:nvPr>
            <p:ph idx="1"/>
          </p:nvPr>
        </p:nvSpPr>
        <p:spPr>
          <a:xfrm>
            <a:off x="1141412" y="533400"/>
            <a:ext cx="10288588" cy="5791200"/>
          </a:xfrm>
        </p:spPr>
        <p:txBody>
          <a:bodyPr>
            <a:normAutofit/>
          </a:bodyPr>
          <a:lstStyle/>
          <a:p>
            <a:pPr marL="0" indent="0">
              <a:buNone/>
            </a:pPr>
            <a:r>
              <a:rPr lang="en-US" sz="3200" dirty="0">
                <a:solidFill>
                  <a:schemeClr val="bg1"/>
                </a:solidFill>
              </a:rPr>
              <a:t>	Every Project Management Life Cycle contains five steps: Initiation, Planning, Execution, Monitoring/Control and Closure. No one step is more important than the other and each step plays a crucial role in getting the project to finish line.</a:t>
            </a:r>
          </a:p>
          <a:p>
            <a:pPr marL="0" indent="0">
              <a:buNone/>
            </a:pPr>
            <a:r>
              <a:rPr lang="en-US" sz="3200" dirty="0">
                <a:solidFill>
                  <a:schemeClr val="bg1"/>
                </a:solidFill>
              </a:rPr>
              <a:t>	Skilled/Experienced Project Managers know it is often easier to handle the details of a Project and take steps in the right order when the projects are divided into phases.</a:t>
            </a:r>
          </a:p>
          <a:p>
            <a:pPr marL="0" indent="0">
              <a:buNone/>
            </a:pPr>
            <a:r>
              <a:rPr lang="en-US" sz="3200" dirty="0">
                <a:solidFill>
                  <a:schemeClr val="bg1"/>
                </a:solidFill>
              </a:rPr>
              <a:t>	All the Projects have to pass through the following five phases:</a:t>
            </a:r>
            <a:endParaRPr lang="en-IN" sz="3200" dirty="0">
              <a:solidFill>
                <a:schemeClr val="bg1"/>
              </a:solidFill>
            </a:endParaRPr>
          </a:p>
        </p:txBody>
      </p:sp>
    </p:spTree>
    <p:extLst>
      <p:ext uri="{BB962C8B-B14F-4D97-AF65-F5344CB8AC3E}">
        <p14:creationId xmlns="" xmlns:p14="http://schemas.microsoft.com/office/powerpoint/2010/main" val="26789504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9200" y="228599"/>
            <a:ext cx="9753600" cy="62484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545231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711200"/>
            <a:ext cx="10096500" cy="538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4383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a:latin typeface="Castellar" pitchFamily="18" charset="0"/>
              </a:rPr>
              <a:t/>
            </a:r>
            <a:br>
              <a:rPr lang="en-US" sz="5400" b="1" dirty="0">
                <a:latin typeface="Castellar" pitchFamily="18" charset="0"/>
              </a:rPr>
            </a:br>
            <a:r>
              <a:rPr lang="en-US" sz="5400" b="1" dirty="0">
                <a:latin typeface="Castellar" pitchFamily="18" charset="0"/>
              </a:rPr>
              <a:t/>
            </a:r>
            <a:br>
              <a:rPr lang="en-US" sz="5400" b="1" dirty="0">
                <a:latin typeface="Castellar" pitchFamily="18" charset="0"/>
              </a:rPr>
            </a:br>
            <a:r>
              <a:rPr lang="en-US" sz="5400" b="1" dirty="0">
                <a:latin typeface="Castellar" pitchFamily="18" charset="0"/>
              </a:rPr>
              <a:t/>
            </a:r>
            <a:br>
              <a:rPr lang="en-US" sz="5400" b="1" dirty="0">
                <a:latin typeface="Castellar" pitchFamily="18" charset="0"/>
              </a:rPr>
            </a:br>
            <a:r>
              <a:rPr lang="en-US" sz="5400" b="1" dirty="0">
                <a:latin typeface="Castellar" pitchFamily="18" charset="0"/>
              </a:rPr>
              <a:t/>
            </a:r>
            <a:br>
              <a:rPr lang="en-US" sz="5400" b="1" dirty="0">
                <a:latin typeface="Castellar" pitchFamily="18" charset="0"/>
              </a:rPr>
            </a:br>
            <a:r>
              <a:rPr lang="en-US" sz="5400" b="1" dirty="0">
                <a:latin typeface="Castellar" pitchFamily="18" charset="0"/>
              </a:rPr>
              <a:t/>
            </a:r>
            <a:br>
              <a:rPr lang="en-US" sz="5400" b="1" dirty="0">
                <a:latin typeface="Castellar" pitchFamily="18" charset="0"/>
              </a:rPr>
            </a:br>
            <a:r>
              <a:rPr lang="en-US" sz="5400" b="1" dirty="0">
                <a:latin typeface="Castellar" pitchFamily="18" charset="0"/>
              </a:rPr>
              <a:t/>
            </a:r>
            <a:br>
              <a:rPr lang="en-US" sz="5400" b="1" dirty="0">
                <a:latin typeface="Castellar" pitchFamily="18" charset="0"/>
              </a:rPr>
            </a:br>
            <a:r>
              <a:rPr lang="en-US" sz="5400" b="1" dirty="0">
                <a:solidFill>
                  <a:srgbClr val="FFFF00"/>
                </a:solidFill>
                <a:latin typeface="Castellar" pitchFamily="18" charset="0"/>
              </a:rPr>
              <a:t>Characteristics of a project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674D1A-C31D-47E1-AAB0-C0096E670EE6}"/>
              </a:ext>
            </a:extLst>
          </p:cNvPr>
          <p:cNvSpPr>
            <a:spLocks noGrp="1"/>
          </p:cNvSpPr>
          <p:nvPr>
            <p:ph idx="1"/>
          </p:nvPr>
        </p:nvSpPr>
        <p:spPr>
          <a:xfrm>
            <a:off x="1141412" y="457200"/>
            <a:ext cx="10288588" cy="5791200"/>
          </a:xfrm>
        </p:spPr>
        <p:txBody>
          <a:bodyPr>
            <a:normAutofit lnSpcReduction="10000"/>
          </a:bodyPr>
          <a:lstStyle/>
          <a:p>
            <a:pPr marL="0" indent="0">
              <a:buNone/>
            </a:pPr>
            <a:r>
              <a:rPr lang="en-US" sz="3200" b="1" dirty="0">
                <a:solidFill>
                  <a:srgbClr val="FF0000"/>
                </a:solidFill>
              </a:rPr>
              <a:t>1. </a:t>
            </a:r>
            <a:r>
              <a:rPr lang="en-US" sz="3200" b="1" u="sng" dirty="0">
                <a:solidFill>
                  <a:srgbClr val="FF0000"/>
                </a:solidFill>
              </a:rPr>
              <a:t>Project Initiation </a:t>
            </a:r>
            <a:endParaRPr lang="en-US" sz="3200" dirty="0">
              <a:solidFill>
                <a:srgbClr val="FF0000"/>
              </a:solidFill>
            </a:endParaRPr>
          </a:p>
          <a:p>
            <a:pPr marL="0" indent="0">
              <a:buNone/>
            </a:pPr>
            <a:r>
              <a:rPr lang="en-IN" sz="3200" dirty="0">
                <a:solidFill>
                  <a:srgbClr val="FF0000"/>
                </a:solidFill>
              </a:rPr>
              <a:t>	</a:t>
            </a:r>
            <a:r>
              <a:rPr lang="en-IN" sz="3200" dirty="0">
                <a:solidFill>
                  <a:schemeClr val="bg1"/>
                </a:solidFill>
              </a:rPr>
              <a:t>Initiation is the first phase of the Project Life Cycle. This is where the project’s value and feasibility(working ability) are measured. A Project Manager is appointed at this stage who in turn will select the required team members. Project Managers typically use two evaluation tools to decide whether or not to pursue a Project. Those are: </a:t>
            </a:r>
          </a:p>
          <a:p>
            <a:pPr marL="0" indent="0">
              <a:buNone/>
            </a:pPr>
            <a:r>
              <a:rPr lang="en-IN" sz="3200" dirty="0">
                <a:solidFill>
                  <a:schemeClr val="bg1"/>
                </a:solidFill>
              </a:rPr>
              <a:t>a) Business Case Document- This document justifies the need for the Project and it includes an estimate of potential financial benefits.</a:t>
            </a:r>
            <a:endParaRPr lang="en-IN" sz="3200" dirty="0">
              <a:solidFill>
                <a:srgbClr val="FF0000"/>
              </a:solidFill>
            </a:endParaRPr>
          </a:p>
        </p:txBody>
      </p:sp>
    </p:spTree>
    <p:extLst>
      <p:ext uri="{BB962C8B-B14F-4D97-AF65-F5344CB8AC3E}">
        <p14:creationId xmlns="" xmlns:p14="http://schemas.microsoft.com/office/powerpoint/2010/main" val="5209003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89BB11A-4FF1-44B6-A208-D826AE926C7A}"/>
              </a:ext>
            </a:extLst>
          </p:cNvPr>
          <p:cNvSpPr>
            <a:spLocks noGrp="1"/>
          </p:cNvSpPr>
          <p:nvPr>
            <p:ph idx="1"/>
          </p:nvPr>
        </p:nvSpPr>
        <p:spPr>
          <a:xfrm>
            <a:off x="1141412" y="533400"/>
            <a:ext cx="10136188" cy="5638800"/>
          </a:xfrm>
        </p:spPr>
        <p:txBody>
          <a:bodyPr>
            <a:normAutofit/>
          </a:bodyPr>
          <a:lstStyle/>
          <a:p>
            <a:pPr marL="0" indent="0">
              <a:buNone/>
            </a:pPr>
            <a:r>
              <a:rPr lang="en-IN" sz="3200" dirty="0">
                <a:solidFill>
                  <a:schemeClr val="bg1"/>
                </a:solidFill>
              </a:rPr>
              <a:t>b) Feasibility Study- This is an evaluation of the project’s goals, timeline and costs to determine if the project should be executed. It balances the requirements of the project with available resources to see if pursuing the project makes sense.</a:t>
            </a:r>
          </a:p>
          <a:p>
            <a:pPr marL="0" indent="0">
              <a:buNone/>
            </a:pPr>
            <a:r>
              <a:rPr lang="en-IN" sz="3200" dirty="0">
                <a:solidFill>
                  <a:schemeClr val="bg1"/>
                </a:solidFill>
              </a:rPr>
              <a:t>	Teams discontinue the proposed projects that are labelled unprofitable and/or unfeasible. However, projects that pass these two tests can be assigned to a project team or designated project office.</a:t>
            </a:r>
          </a:p>
        </p:txBody>
      </p:sp>
    </p:spTree>
    <p:extLst>
      <p:ext uri="{BB962C8B-B14F-4D97-AF65-F5344CB8AC3E}">
        <p14:creationId xmlns="" xmlns:p14="http://schemas.microsoft.com/office/powerpoint/2010/main" val="9483248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486832"/>
            <a:ext cx="10096500" cy="5609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804357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F2A437-D1DF-465A-AC28-C87EC22AEB1C}"/>
              </a:ext>
            </a:extLst>
          </p:cNvPr>
          <p:cNvSpPr>
            <a:spLocks noGrp="1"/>
          </p:cNvSpPr>
          <p:nvPr>
            <p:ph idx="1"/>
          </p:nvPr>
        </p:nvSpPr>
        <p:spPr>
          <a:xfrm>
            <a:off x="762000" y="533400"/>
            <a:ext cx="10668000" cy="6019800"/>
          </a:xfrm>
        </p:spPr>
        <p:txBody>
          <a:bodyPr>
            <a:normAutofit lnSpcReduction="10000"/>
          </a:bodyPr>
          <a:lstStyle/>
          <a:p>
            <a:pPr marL="0" indent="0">
              <a:buNone/>
            </a:pPr>
            <a:r>
              <a:rPr lang="en-IN" sz="3200" b="1" dirty="0">
                <a:solidFill>
                  <a:srgbClr val="FF0000"/>
                </a:solidFill>
              </a:rPr>
              <a:t>2. </a:t>
            </a:r>
            <a:r>
              <a:rPr lang="en-IN" sz="3200" b="1" u="sng" dirty="0">
                <a:solidFill>
                  <a:srgbClr val="FF0000"/>
                </a:solidFill>
              </a:rPr>
              <a:t>Project Planning</a:t>
            </a:r>
          </a:p>
          <a:p>
            <a:pPr marL="0" indent="0">
              <a:buNone/>
            </a:pPr>
            <a:r>
              <a:rPr lang="en-US" sz="3200" dirty="0">
                <a:solidFill>
                  <a:schemeClr val="bg1"/>
                </a:solidFill>
              </a:rPr>
              <a:t>	</a:t>
            </a:r>
            <a:r>
              <a:rPr lang="en-US" sz="3200" dirty="0" smtClean="0">
                <a:solidFill>
                  <a:schemeClr val="bg1"/>
                </a:solidFill>
              </a:rPr>
              <a:t>Once the project receives the green light, it needs a solid plan to guide the team as well as keep them on time and on budget. A well-written project plan gives guidance for obtaining resources, acquiring finance and procuring required materials. Plan should include a detailed breakdown and assignment of each task of project from beginning to the end. This phase will also include a risk assessment for the successful completion of each task. The project plan gives team direction for producing quality outputs, handling risk, communicating benefits etc.</a:t>
            </a:r>
            <a:endParaRPr lang="en-IN" sz="3200" dirty="0">
              <a:solidFill>
                <a:schemeClr val="bg1"/>
              </a:solidFill>
            </a:endParaRPr>
          </a:p>
        </p:txBody>
      </p:sp>
    </p:spTree>
    <p:extLst>
      <p:ext uri="{BB962C8B-B14F-4D97-AF65-F5344CB8AC3E}">
        <p14:creationId xmlns="" xmlns:p14="http://schemas.microsoft.com/office/powerpoint/2010/main" val="17724523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0"/>
            <a:ext cx="10287000" cy="5638800"/>
          </a:xfrm>
        </p:spPr>
        <p:txBody>
          <a:bodyPr>
            <a:normAutofit/>
          </a:bodyPr>
          <a:lstStyle/>
          <a:p>
            <a:pPr marL="0" indent="0">
              <a:buNone/>
            </a:pPr>
            <a:r>
              <a:rPr lang="en-US" sz="3200" dirty="0" smtClean="0">
                <a:solidFill>
                  <a:schemeClr val="bg1"/>
                </a:solidFill>
              </a:rPr>
              <a:t>	The project plan also prepares team for the obstacles that might encounter over the course of the project and helps them understand the cost, scope and timeframe of the project.</a:t>
            </a:r>
          </a:p>
        </p:txBody>
      </p:sp>
    </p:spTree>
    <p:extLst>
      <p:ext uri="{BB962C8B-B14F-4D97-AF65-F5344CB8AC3E}">
        <p14:creationId xmlns="" xmlns:p14="http://schemas.microsoft.com/office/powerpoint/2010/main" val="38000674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71600" y="775855"/>
            <a:ext cx="97155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440307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10136188" cy="5867400"/>
          </a:xfrm>
        </p:spPr>
        <p:txBody>
          <a:bodyPr>
            <a:normAutofit fontScale="92500"/>
          </a:bodyPr>
          <a:lstStyle/>
          <a:p>
            <a:pPr marL="0" indent="0">
              <a:buNone/>
            </a:pPr>
            <a:r>
              <a:rPr lang="en-US" sz="3200" b="1" dirty="0">
                <a:solidFill>
                  <a:srgbClr val="FF0000"/>
                </a:solidFill>
              </a:rPr>
              <a:t>3. </a:t>
            </a:r>
            <a:r>
              <a:rPr lang="en-US" sz="3200" b="1" u="sng" dirty="0">
                <a:solidFill>
                  <a:srgbClr val="FF0000"/>
                </a:solidFill>
              </a:rPr>
              <a:t>Project Execution</a:t>
            </a:r>
            <a:endParaRPr lang="en-US" sz="3200" dirty="0">
              <a:solidFill>
                <a:srgbClr val="FF0000"/>
              </a:solidFill>
            </a:endParaRPr>
          </a:p>
          <a:p>
            <a:pPr marL="0" indent="0">
              <a:buNone/>
            </a:pPr>
            <a:r>
              <a:rPr lang="en-US" sz="3200" dirty="0">
                <a:solidFill>
                  <a:schemeClr val="bg1"/>
                </a:solidFill>
              </a:rPr>
              <a:t>	This is the phase that is most commonly associated with project management. Execution is all about building deliverables that satisfy the customers. Team leaders make this happen by allocating resources and keeping team members focused on their assigned tasks</a:t>
            </a:r>
            <a:r>
              <a:rPr lang="en-US" sz="3200" dirty="0" smtClean="0">
                <a:solidFill>
                  <a:schemeClr val="bg1"/>
                </a:solidFill>
              </a:rPr>
              <a:t>.</a:t>
            </a:r>
            <a:endParaRPr lang="en-US" sz="3200" dirty="0">
              <a:solidFill>
                <a:schemeClr val="bg1"/>
              </a:solidFill>
            </a:endParaRPr>
          </a:p>
          <a:p>
            <a:pPr marL="0" indent="0">
              <a:buNone/>
            </a:pPr>
            <a:r>
              <a:rPr lang="en-US" sz="3200" dirty="0" smtClean="0">
                <a:solidFill>
                  <a:schemeClr val="bg1"/>
                </a:solidFill>
              </a:rPr>
              <a:t>	Execution relies (depends) heavily on the planning phase. The work and efforts of the team during the execution phase are derived from the project plan. The groups become more deeply involved in planning for the final testing, production and support.</a:t>
            </a:r>
            <a:endParaRPr lang="en-IN" sz="3200" dirty="0">
              <a:solidFill>
                <a:schemeClr val="bg1"/>
              </a:solidFill>
            </a:endParaRPr>
          </a:p>
        </p:txBody>
      </p:sp>
    </p:spTree>
    <p:extLst>
      <p:ext uri="{BB962C8B-B14F-4D97-AF65-F5344CB8AC3E}">
        <p14:creationId xmlns="" xmlns:p14="http://schemas.microsoft.com/office/powerpoint/2010/main" val="23230219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71600" y="690034"/>
            <a:ext cx="9867900" cy="5482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419025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212388" cy="5715000"/>
          </a:xfrm>
        </p:spPr>
        <p:txBody>
          <a:bodyPr>
            <a:normAutofit lnSpcReduction="10000"/>
          </a:bodyPr>
          <a:lstStyle/>
          <a:p>
            <a:pPr marL="0" indent="0">
              <a:buNone/>
            </a:pPr>
            <a:r>
              <a:rPr lang="en-US" sz="3200" b="1" dirty="0" smtClean="0">
                <a:solidFill>
                  <a:srgbClr val="FF0000"/>
                </a:solidFill>
              </a:rPr>
              <a:t>4. </a:t>
            </a:r>
            <a:r>
              <a:rPr lang="en-US" sz="3200" b="1" u="sng" dirty="0" smtClean="0">
                <a:solidFill>
                  <a:srgbClr val="FF0000"/>
                </a:solidFill>
              </a:rPr>
              <a:t>Project Monitoring and Control</a:t>
            </a:r>
          </a:p>
          <a:p>
            <a:pPr marL="0" indent="0">
              <a:buNone/>
            </a:pPr>
            <a:r>
              <a:rPr lang="en-US" sz="3200" dirty="0" smtClean="0">
                <a:solidFill>
                  <a:schemeClr val="bg1"/>
                </a:solidFill>
              </a:rPr>
              <a:t>	Monitoring and Control are sometimes combined with execution because they often occur at the same time. As teams execute their project plan, they must constantly monitor their own progress.</a:t>
            </a:r>
          </a:p>
          <a:p>
            <a:pPr marL="0" indent="0">
              <a:buNone/>
            </a:pPr>
            <a:r>
              <a:rPr lang="en-US" sz="3200" dirty="0">
                <a:solidFill>
                  <a:schemeClr val="bg1"/>
                </a:solidFill>
              </a:rPr>
              <a:t>	</a:t>
            </a:r>
            <a:r>
              <a:rPr lang="en-US" sz="3200" dirty="0" smtClean="0">
                <a:solidFill>
                  <a:schemeClr val="bg1"/>
                </a:solidFill>
              </a:rPr>
              <a:t>To guarantee delivery of what was promised, teams must monitor tasks to prevent scope extension, calculate key performance indicators and track variations from allotted cost &amp; time. This constant look out helps keep the project moving ahead smoothly.</a:t>
            </a:r>
          </a:p>
          <a:p>
            <a:pPr marL="0" indent="0">
              <a:buNone/>
            </a:pPr>
            <a:endParaRPr lang="en-IN" sz="3200" dirty="0">
              <a:solidFill>
                <a:schemeClr val="bg1"/>
              </a:solidFill>
            </a:endParaRPr>
          </a:p>
        </p:txBody>
      </p:sp>
    </p:spTree>
    <p:extLst>
      <p:ext uri="{BB962C8B-B14F-4D97-AF65-F5344CB8AC3E}">
        <p14:creationId xmlns="" xmlns:p14="http://schemas.microsoft.com/office/powerpoint/2010/main" val="34482184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71600" y="653706"/>
            <a:ext cx="9791700" cy="55184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7232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9905999" cy="5715000"/>
          </a:xfrm>
        </p:spPr>
        <p:txBody>
          <a:bodyPr>
            <a:normAutofit/>
          </a:bodyPr>
          <a:lstStyle/>
          <a:p>
            <a:pPr marL="514350" indent="-514350">
              <a:buFont typeface="+mj-lt"/>
              <a:buAutoNum type="arabicParenR"/>
            </a:pPr>
            <a:r>
              <a:rPr lang="en-US" sz="3200" dirty="0">
                <a:solidFill>
                  <a:srgbClr val="FF0000"/>
                </a:solidFill>
              </a:rPr>
              <a:t>Objectives : </a:t>
            </a:r>
            <a:r>
              <a:rPr lang="en-US" sz="3200" dirty="0">
                <a:solidFill>
                  <a:schemeClr val="bg1"/>
                </a:solidFill>
              </a:rPr>
              <a:t>A project has fixed set of objectives. Once the objectives have been achieved the project ceases to exist.</a:t>
            </a:r>
          </a:p>
          <a:p>
            <a:pPr marL="514350" indent="-514350">
              <a:buFont typeface="+mj-lt"/>
              <a:buAutoNum type="arabicParenR"/>
            </a:pPr>
            <a:r>
              <a:rPr lang="en-US" sz="3200" dirty="0">
                <a:solidFill>
                  <a:srgbClr val="FF0000"/>
                </a:solidFill>
              </a:rPr>
              <a:t>Life Span : </a:t>
            </a:r>
            <a:r>
              <a:rPr lang="en-US" sz="3200" dirty="0">
                <a:solidFill>
                  <a:schemeClr val="bg1"/>
                </a:solidFill>
              </a:rPr>
              <a:t>A project cannot continue endlessly. It has to come to an end.</a:t>
            </a:r>
          </a:p>
          <a:p>
            <a:pPr marL="514350" indent="-514350">
              <a:buFont typeface="+mj-lt"/>
              <a:buAutoNum type="arabicParenR"/>
            </a:pPr>
            <a:r>
              <a:rPr lang="en-US" sz="3200" dirty="0">
                <a:solidFill>
                  <a:srgbClr val="FF0000"/>
                </a:solidFill>
              </a:rPr>
              <a:t>Single Entity : </a:t>
            </a:r>
            <a:r>
              <a:rPr lang="en-US" sz="3200" dirty="0">
                <a:solidFill>
                  <a:schemeClr val="bg1"/>
                </a:solidFill>
              </a:rPr>
              <a:t>A project is one entity and is normally entrusted to one responsibility centre while the participants in the project are many.</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715000"/>
          </a:xfrm>
        </p:spPr>
        <p:txBody>
          <a:bodyPr>
            <a:normAutofit/>
          </a:bodyPr>
          <a:lstStyle/>
          <a:p>
            <a:pPr marL="0" indent="0">
              <a:buNone/>
            </a:pPr>
            <a:r>
              <a:rPr lang="en-US" sz="3200" b="1" dirty="0" smtClean="0">
                <a:solidFill>
                  <a:srgbClr val="FF0000"/>
                </a:solidFill>
              </a:rPr>
              <a:t>5. </a:t>
            </a:r>
            <a:r>
              <a:rPr lang="en-US" sz="3200" b="1" u="sng" dirty="0" smtClean="0">
                <a:solidFill>
                  <a:srgbClr val="FF0000"/>
                </a:solidFill>
              </a:rPr>
              <a:t>Project Closure</a:t>
            </a:r>
          </a:p>
          <a:p>
            <a:pPr marL="0" indent="0">
              <a:buNone/>
            </a:pPr>
            <a:r>
              <a:rPr lang="en-US" sz="3200" dirty="0" smtClean="0">
                <a:solidFill>
                  <a:schemeClr val="bg1"/>
                </a:solidFill>
              </a:rPr>
              <a:t>	Teams close a project when they deliver the finished project to the customer, communicating completion to stakeholders and releasing resources to other projects. This important step in the project lifecycle allows the team to evaluate and document the project and move on the next one using previous project mistakes and successes to build stronger processes and more successful teams.</a:t>
            </a:r>
          </a:p>
          <a:p>
            <a:pPr marL="0" indent="0">
              <a:buNone/>
            </a:pPr>
            <a:endParaRPr lang="en-IN" sz="3200" dirty="0">
              <a:solidFill>
                <a:schemeClr val="bg1"/>
              </a:solidFill>
            </a:endParaRPr>
          </a:p>
        </p:txBody>
      </p:sp>
    </p:spTree>
    <p:extLst>
      <p:ext uri="{BB962C8B-B14F-4D97-AF65-F5344CB8AC3E}">
        <p14:creationId xmlns="" xmlns:p14="http://schemas.microsoft.com/office/powerpoint/2010/main" val="41033315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212388" cy="5715000"/>
          </a:xfrm>
        </p:spPr>
        <p:txBody>
          <a:bodyPr>
            <a:normAutofit/>
          </a:bodyPr>
          <a:lstStyle/>
          <a:p>
            <a:pPr marL="0" indent="0">
              <a:buNone/>
            </a:pPr>
            <a:r>
              <a:rPr lang="en-US" sz="3200" dirty="0" smtClean="0">
                <a:solidFill>
                  <a:schemeClr val="bg1"/>
                </a:solidFill>
              </a:rPr>
              <a:t>	Although Project Management may seem huge/vast at times, breaking it down into these five distinct cycles can help the team to manage even the most complex projects and use time and resources more wisely.</a:t>
            </a:r>
            <a:endParaRPr lang="en-IN" sz="3200" dirty="0">
              <a:solidFill>
                <a:schemeClr val="bg1"/>
              </a:solidFill>
            </a:endParaRPr>
          </a:p>
        </p:txBody>
      </p:sp>
    </p:spTree>
    <p:extLst>
      <p:ext uri="{BB962C8B-B14F-4D97-AF65-F5344CB8AC3E}">
        <p14:creationId xmlns="" xmlns:p14="http://schemas.microsoft.com/office/powerpoint/2010/main" val="33614222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52500" y="457201"/>
            <a:ext cx="10477500" cy="586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496977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715000"/>
          </a:xfrm>
        </p:spPr>
        <p:txBody>
          <a:bodyPr>
            <a:normAutofit/>
          </a:bodyPr>
          <a:lstStyle/>
          <a:p>
            <a:pPr marL="0" indent="0" algn="ctr">
              <a:buNone/>
            </a:pPr>
            <a:r>
              <a:rPr lang="en-US" sz="3200" b="1" dirty="0" smtClean="0">
                <a:solidFill>
                  <a:srgbClr val="FFFF00"/>
                </a:solidFill>
              </a:rPr>
              <a:t>PROJECT MANAGEMENT- AN INTEGRATED APPROACH</a:t>
            </a:r>
          </a:p>
          <a:p>
            <a:pPr marL="0" indent="0">
              <a:buNone/>
            </a:pPr>
            <a:r>
              <a:rPr lang="en-US" sz="3200" dirty="0">
                <a:solidFill>
                  <a:schemeClr val="bg1"/>
                </a:solidFill>
              </a:rPr>
              <a:t>	</a:t>
            </a:r>
            <a:endParaRPr lang="en-US" sz="3200" dirty="0" smtClean="0">
              <a:solidFill>
                <a:schemeClr val="bg1"/>
              </a:solidFill>
            </a:endParaRPr>
          </a:p>
          <a:p>
            <a:pPr marL="0" indent="0">
              <a:buNone/>
            </a:pPr>
            <a:r>
              <a:rPr lang="en-US" sz="3200" dirty="0">
                <a:solidFill>
                  <a:schemeClr val="bg1"/>
                </a:solidFill>
              </a:rPr>
              <a:t>	</a:t>
            </a:r>
            <a:r>
              <a:rPr lang="en-US" sz="3200" dirty="0" smtClean="0">
                <a:solidFill>
                  <a:schemeClr val="bg1"/>
                </a:solidFill>
              </a:rPr>
              <a:t>Competing in a global market influenced by rapid change, innovation and time to market means, </a:t>
            </a:r>
            <a:r>
              <a:rPr lang="en-US" sz="3200" dirty="0" err="1" smtClean="0">
                <a:solidFill>
                  <a:schemeClr val="bg1"/>
                </a:solidFill>
              </a:rPr>
              <a:t>organisations</a:t>
            </a:r>
            <a:r>
              <a:rPr lang="en-US" sz="3200" dirty="0" smtClean="0">
                <a:solidFill>
                  <a:schemeClr val="bg1"/>
                </a:solidFill>
              </a:rPr>
              <a:t> manage more and more projects. Some ways for coordinating and managing projects in this changing environment is needed. </a:t>
            </a:r>
            <a:r>
              <a:rPr lang="en-US" sz="3200" dirty="0" err="1" smtClean="0">
                <a:solidFill>
                  <a:schemeClr val="bg1"/>
                </a:solidFill>
              </a:rPr>
              <a:t>Centralisation</a:t>
            </a:r>
            <a:r>
              <a:rPr lang="en-US" sz="3200" dirty="0" smtClean="0">
                <a:solidFill>
                  <a:schemeClr val="bg1"/>
                </a:solidFill>
              </a:rPr>
              <a:t> of Project Management processes and practices has been the practical outcome.</a:t>
            </a:r>
            <a:endParaRPr lang="en-IN" sz="3200" dirty="0">
              <a:solidFill>
                <a:schemeClr val="bg1"/>
              </a:solidFill>
            </a:endParaRPr>
          </a:p>
        </p:txBody>
      </p:sp>
    </p:spTree>
    <p:extLst>
      <p:ext uri="{BB962C8B-B14F-4D97-AF65-F5344CB8AC3E}">
        <p14:creationId xmlns="" xmlns:p14="http://schemas.microsoft.com/office/powerpoint/2010/main" val="17611616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81000"/>
            <a:ext cx="10136188" cy="5715000"/>
          </a:xfrm>
        </p:spPr>
        <p:txBody>
          <a:bodyPr>
            <a:normAutofit lnSpcReduction="10000"/>
          </a:bodyPr>
          <a:lstStyle/>
          <a:p>
            <a:pPr marL="0" indent="0">
              <a:buNone/>
            </a:pPr>
            <a:r>
              <a:rPr lang="en-US" sz="3200" dirty="0" smtClean="0">
                <a:solidFill>
                  <a:schemeClr val="bg1"/>
                </a:solidFill>
              </a:rPr>
              <a:t>	</a:t>
            </a:r>
            <a:r>
              <a:rPr lang="en-US" sz="3200" dirty="0" err="1" smtClean="0">
                <a:solidFill>
                  <a:schemeClr val="bg1"/>
                </a:solidFill>
              </a:rPr>
              <a:t>Centralisation</a:t>
            </a:r>
            <a:r>
              <a:rPr lang="en-US" sz="3200" dirty="0" smtClean="0">
                <a:solidFill>
                  <a:schemeClr val="bg1"/>
                </a:solidFill>
              </a:rPr>
              <a:t> gives way to integration of all project processes and practices to improve </a:t>
            </a:r>
            <a:r>
              <a:rPr lang="en-US" sz="3200" dirty="0">
                <a:solidFill>
                  <a:schemeClr val="bg1"/>
                </a:solidFill>
              </a:rPr>
              <a:t>P</a:t>
            </a:r>
            <a:r>
              <a:rPr lang="en-US" sz="3200" dirty="0" smtClean="0">
                <a:solidFill>
                  <a:schemeClr val="bg1"/>
                </a:solidFill>
              </a:rPr>
              <a:t>roject Management. Integration is designed to improve Project Management in the whole </a:t>
            </a:r>
            <a:r>
              <a:rPr lang="en-US" sz="3200" dirty="0" err="1" smtClean="0">
                <a:solidFill>
                  <a:schemeClr val="bg1"/>
                </a:solidFill>
              </a:rPr>
              <a:t>organisation</a:t>
            </a:r>
            <a:r>
              <a:rPr lang="en-US" sz="3200" dirty="0" smtClean="0">
                <a:solidFill>
                  <a:schemeClr val="bg1"/>
                </a:solidFill>
              </a:rPr>
              <a:t> over the long run.</a:t>
            </a:r>
          </a:p>
          <a:p>
            <a:pPr marL="0" indent="0">
              <a:buNone/>
            </a:pPr>
            <a:r>
              <a:rPr lang="en-US" sz="3200" dirty="0">
                <a:solidFill>
                  <a:schemeClr val="bg1"/>
                </a:solidFill>
              </a:rPr>
              <a:t>	</a:t>
            </a:r>
            <a:r>
              <a:rPr lang="en-US" sz="3200" dirty="0" smtClean="0">
                <a:solidFill>
                  <a:schemeClr val="bg1"/>
                </a:solidFill>
              </a:rPr>
              <a:t>“An integrative approach to Project Management is one in which all the parts are interrelated. This approach is important because it can give an </a:t>
            </a:r>
            <a:r>
              <a:rPr lang="en-US" sz="3200" dirty="0" err="1" smtClean="0">
                <a:solidFill>
                  <a:schemeClr val="bg1"/>
                </a:solidFill>
              </a:rPr>
              <a:t>organisation</a:t>
            </a:r>
            <a:r>
              <a:rPr lang="en-US" sz="3200" dirty="0" smtClean="0">
                <a:solidFill>
                  <a:schemeClr val="bg1"/>
                </a:solidFill>
              </a:rPr>
              <a:t> a competitive edge in today’s environment. An integrative approach provides an integrated system for the actual implementation of the projects.</a:t>
            </a:r>
            <a:endParaRPr lang="en-IN" sz="3200" dirty="0">
              <a:solidFill>
                <a:schemeClr val="bg1"/>
              </a:solidFill>
            </a:endParaRPr>
          </a:p>
        </p:txBody>
      </p:sp>
    </p:spTree>
    <p:extLst>
      <p:ext uri="{BB962C8B-B14F-4D97-AF65-F5344CB8AC3E}">
        <p14:creationId xmlns="" xmlns:p14="http://schemas.microsoft.com/office/powerpoint/2010/main" val="15267897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212388" cy="5562600"/>
          </a:xfrm>
        </p:spPr>
        <p:txBody>
          <a:bodyPr>
            <a:normAutofit/>
          </a:bodyPr>
          <a:lstStyle/>
          <a:p>
            <a:pPr marL="0" indent="0">
              <a:buNone/>
            </a:pPr>
            <a:r>
              <a:rPr lang="en-US" sz="3200" dirty="0" smtClean="0">
                <a:solidFill>
                  <a:schemeClr val="bg1"/>
                </a:solidFill>
              </a:rPr>
              <a:t>	The reason for integration of Project Management was to provide senior/top management with:</a:t>
            </a:r>
          </a:p>
          <a:p>
            <a:pPr marL="0" indent="0">
              <a:buNone/>
            </a:pPr>
            <a:r>
              <a:rPr lang="en-US" sz="3200" dirty="0" smtClean="0">
                <a:solidFill>
                  <a:schemeClr val="bg1"/>
                </a:solidFill>
              </a:rPr>
              <a:t>a) An overview of all Project Management activities.</a:t>
            </a:r>
            <a:endParaRPr lang="en-IN" sz="3200" dirty="0" smtClean="0">
              <a:solidFill>
                <a:schemeClr val="bg1"/>
              </a:solidFill>
            </a:endParaRPr>
          </a:p>
          <a:p>
            <a:pPr marL="0" indent="0">
              <a:buNone/>
            </a:pPr>
            <a:r>
              <a:rPr lang="en-US" sz="3200" dirty="0" smtClean="0">
                <a:solidFill>
                  <a:schemeClr val="bg1"/>
                </a:solidFill>
              </a:rPr>
              <a:t>b) A big picture of how </a:t>
            </a:r>
            <a:r>
              <a:rPr lang="en-US" sz="3200" dirty="0" err="1" smtClean="0">
                <a:solidFill>
                  <a:schemeClr val="bg1"/>
                </a:solidFill>
              </a:rPr>
              <a:t>organisational</a:t>
            </a:r>
            <a:r>
              <a:rPr lang="en-US" sz="3200" dirty="0" smtClean="0">
                <a:solidFill>
                  <a:schemeClr val="bg1"/>
                </a:solidFill>
              </a:rPr>
              <a:t> resources are being used.</a:t>
            </a:r>
          </a:p>
          <a:p>
            <a:pPr marL="0" indent="0">
              <a:buNone/>
            </a:pPr>
            <a:r>
              <a:rPr lang="en-US" sz="3200" dirty="0" smtClean="0">
                <a:solidFill>
                  <a:schemeClr val="bg1"/>
                </a:solidFill>
              </a:rPr>
              <a:t>c) An assessment of the risk.</a:t>
            </a:r>
          </a:p>
          <a:p>
            <a:pPr marL="0" indent="0">
              <a:buNone/>
            </a:pPr>
            <a:r>
              <a:rPr lang="en-US" sz="3200" dirty="0" smtClean="0">
                <a:solidFill>
                  <a:schemeClr val="bg1"/>
                </a:solidFill>
              </a:rPr>
              <a:t>d) Connecting of top management with actual project execution management.</a:t>
            </a:r>
          </a:p>
        </p:txBody>
      </p:sp>
    </p:spTree>
    <p:extLst>
      <p:ext uri="{BB962C8B-B14F-4D97-AF65-F5344CB8AC3E}">
        <p14:creationId xmlns="" xmlns:p14="http://schemas.microsoft.com/office/powerpoint/2010/main" val="15306373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136188" cy="5638800"/>
          </a:xfrm>
        </p:spPr>
        <p:txBody>
          <a:bodyPr>
            <a:normAutofit/>
          </a:bodyPr>
          <a:lstStyle/>
          <a:p>
            <a:pPr marL="0" indent="0">
              <a:buNone/>
            </a:pPr>
            <a:r>
              <a:rPr lang="en-US" sz="3200" dirty="0" smtClean="0">
                <a:solidFill>
                  <a:schemeClr val="bg1"/>
                </a:solidFill>
              </a:rPr>
              <a:t>	Project Integration combines all the major dimensions of project management under one roof. Integration means applying a set of knowledge, skills, tools and techniques to a collection of projects in order to move the </a:t>
            </a:r>
            <a:r>
              <a:rPr lang="en-US" sz="3200" dirty="0" err="1" smtClean="0">
                <a:solidFill>
                  <a:schemeClr val="bg1"/>
                </a:solidFill>
              </a:rPr>
              <a:t>organisation</a:t>
            </a:r>
            <a:r>
              <a:rPr lang="en-US" sz="3200" dirty="0" smtClean="0">
                <a:solidFill>
                  <a:schemeClr val="bg1"/>
                </a:solidFill>
              </a:rPr>
              <a:t> towards its goal.</a:t>
            </a:r>
          </a:p>
          <a:p>
            <a:pPr marL="0" indent="0">
              <a:buNone/>
            </a:pPr>
            <a:r>
              <a:rPr lang="en-US" sz="3200" dirty="0" smtClean="0">
                <a:solidFill>
                  <a:srgbClr val="FF0000"/>
                </a:solidFill>
              </a:rPr>
              <a:t>Projects are Integrated with the consistent approaches:-</a:t>
            </a:r>
            <a:endParaRPr lang="en-IN" sz="3200" dirty="0">
              <a:solidFill>
                <a:srgbClr val="FF0000"/>
              </a:solidFill>
            </a:endParaRPr>
          </a:p>
        </p:txBody>
      </p:sp>
    </p:spTree>
    <p:extLst>
      <p:ext uri="{BB962C8B-B14F-4D97-AF65-F5344CB8AC3E}">
        <p14:creationId xmlns="" xmlns:p14="http://schemas.microsoft.com/office/powerpoint/2010/main" val="16556295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04800"/>
            <a:ext cx="10136188" cy="6172200"/>
          </a:xfrm>
        </p:spPr>
        <p:txBody>
          <a:bodyPr>
            <a:normAutofit lnSpcReduction="10000"/>
          </a:bodyPr>
          <a:lstStyle/>
          <a:p>
            <a:pPr marL="514350" indent="-514350">
              <a:buAutoNum type="alphaLcParenR"/>
            </a:pPr>
            <a:r>
              <a:rPr lang="en-US" sz="3200" dirty="0" smtClean="0">
                <a:solidFill>
                  <a:srgbClr val="FF0000"/>
                </a:solidFill>
              </a:rPr>
              <a:t>Integration of Project with Process-(Project v/s Process)</a:t>
            </a:r>
            <a:endParaRPr lang="en-IN" sz="3200" dirty="0" smtClean="0">
              <a:solidFill>
                <a:srgbClr val="FF0000"/>
              </a:solidFill>
            </a:endParaRPr>
          </a:p>
          <a:p>
            <a:pPr marL="0" indent="0">
              <a:buNone/>
            </a:pPr>
            <a:r>
              <a:rPr lang="en-US" sz="3200" dirty="0">
                <a:solidFill>
                  <a:srgbClr val="FF0000"/>
                </a:solidFill>
              </a:rPr>
              <a:t>	</a:t>
            </a:r>
            <a:r>
              <a:rPr lang="en-US" sz="3200" dirty="0" smtClean="0">
                <a:solidFill>
                  <a:schemeClr val="bg1"/>
                </a:solidFill>
              </a:rPr>
              <a:t>Projects and Processes are activities that typically involve multiple steps or tasks being performed in order to meet a business need. There are differences between Project &amp; Processes. The companies need to </a:t>
            </a:r>
            <a:r>
              <a:rPr lang="en-US" sz="3200" dirty="0" err="1" smtClean="0">
                <a:solidFill>
                  <a:schemeClr val="bg1"/>
                </a:solidFill>
              </a:rPr>
              <a:t>recognise</a:t>
            </a:r>
            <a:r>
              <a:rPr lang="en-US" sz="3200" dirty="0" smtClean="0">
                <a:solidFill>
                  <a:schemeClr val="bg1"/>
                </a:solidFill>
              </a:rPr>
              <a:t> these differences in order to properly assign their efforts. The key difference is that project has a clearly-defined end, while a process is an ongoing activity which continues as long as </a:t>
            </a:r>
            <a:r>
              <a:rPr lang="en-US" sz="3200" dirty="0" err="1" smtClean="0">
                <a:solidFill>
                  <a:schemeClr val="bg1"/>
                </a:solidFill>
              </a:rPr>
              <a:t>organisation</a:t>
            </a:r>
            <a:r>
              <a:rPr lang="en-US" sz="3200" dirty="0" smtClean="0">
                <a:solidFill>
                  <a:schemeClr val="bg1"/>
                </a:solidFill>
              </a:rPr>
              <a:t> understands this difference it becomes easier to understand whether it is a task of an ongoing process or it is viewed as Project related</a:t>
            </a:r>
            <a:r>
              <a:rPr lang="en-US" sz="3200" dirty="0">
                <a:solidFill>
                  <a:schemeClr val="bg1"/>
                </a:solidFill>
              </a:rPr>
              <a:t> </a:t>
            </a:r>
            <a:r>
              <a:rPr lang="en-US" sz="3200" dirty="0" smtClean="0">
                <a:solidFill>
                  <a:schemeClr val="bg1"/>
                </a:solidFill>
              </a:rPr>
              <a:t>task.</a:t>
            </a:r>
            <a:endParaRPr lang="en-US" sz="3200" dirty="0" smtClean="0">
              <a:solidFill>
                <a:srgbClr val="FF0000"/>
              </a:solidFill>
            </a:endParaRPr>
          </a:p>
        </p:txBody>
      </p:sp>
    </p:spTree>
    <p:extLst>
      <p:ext uri="{BB962C8B-B14F-4D97-AF65-F5344CB8AC3E}">
        <p14:creationId xmlns="" xmlns:p14="http://schemas.microsoft.com/office/powerpoint/2010/main" val="21743008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10744200" cy="6019800"/>
          </a:xfrm>
        </p:spPr>
        <p:txBody>
          <a:bodyPr>
            <a:normAutofit lnSpcReduction="10000"/>
          </a:bodyPr>
          <a:lstStyle/>
          <a:p>
            <a:pPr marL="0" indent="0">
              <a:buNone/>
            </a:pPr>
            <a:r>
              <a:rPr lang="en-US" sz="3200" dirty="0" smtClean="0">
                <a:solidFill>
                  <a:srgbClr val="FF0000"/>
                </a:solidFill>
              </a:rPr>
              <a:t>b) Integration of Project with Portfolio Management:</a:t>
            </a:r>
          </a:p>
          <a:p>
            <a:pPr marL="0" indent="0">
              <a:buNone/>
            </a:pPr>
            <a:r>
              <a:rPr lang="en-US" sz="3200" dirty="0">
                <a:solidFill>
                  <a:srgbClr val="FF0000"/>
                </a:solidFill>
              </a:rPr>
              <a:t>	</a:t>
            </a:r>
            <a:r>
              <a:rPr lang="en-US" sz="3200" dirty="0" smtClean="0">
                <a:solidFill>
                  <a:schemeClr val="bg1"/>
                </a:solidFill>
              </a:rPr>
              <a:t>Rather than allowing individual projects to exist, large companies need to take a strategic approach to grouping related projects together and guiding them as a whole towards larger long-term goals.</a:t>
            </a:r>
          </a:p>
          <a:p>
            <a:pPr marL="0" indent="0">
              <a:buNone/>
            </a:pPr>
            <a:r>
              <a:rPr lang="en-US" sz="3200" dirty="0" smtClean="0">
                <a:solidFill>
                  <a:srgbClr val="FF0000"/>
                </a:solidFill>
              </a:rPr>
              <a:t>c) Integration of Project Management with Reporting:</a:t>
            </a:r>
          </a:p>
          <a:p>
            <a:pPr marL="0" indent="0">
              <a:buNone/>
            </a:pPr>
            <a:r>
              <a:rPr lang="en-US" sz="3200" dirty="0">
                <a:solidFill>
                  <a:srgbClr val="FF0000"/>
                </a:solidFill>
              </a:rPr>
              <a:t>	</a:t>
            </a:r>
            <a:r>
              <a:rPr lang="en-US" sz="3200" dirty="0" smtClean="0">
                <a:solidFill>
                  <a:schemeClr val="bg1"/>
                </a:solidFill>
              </a:rPr>
              <a:t>In order for an </a:t>
            </a:r>
            <a:r>
              <a:rPr lang="en-US" sz="3200" dirty="0" err="1" smtClean="0">
                <a:solidFill>
                  <a:schemeClr val="bg1"/>
                </a:solidFill>
              </a:rPr>
              <a:t>organisation’s</a:t>
            </a:r>
            <a:r>
              <a:rPr lang="en-US" sz="3200" dirty="0" smtClean="0">
                <a:solidFill>
                  <a:schemeClr val="bg1"/>
                </a:solidFill>
              </a:rPr>
              <a:t> Project Integration Management to be effective in the long term, Project Managers and Teams must share information with stakeholders(Mediators) across the entire company.</a:t>
            </a:r>
            <a:endParaRPr lang="en-IN" sz="3200" dirty="0">
              <a:solidFill>
                <a:srgbClr val="FF0000"/>
              </a:solidFill>
            </a:endParaRPr>
          </a:p>
        </p:txBody>
      </p:sp>
    </p:spTree>
    <p:extLst>
      <p:ext uri="{BB962C8B-B14F-4D97-AF65-F5344CB8AC3E}">
        <p14:creationId xmlns="" xmlns:p14="http://schemas.microsoft.com/office/powerpoint/2010/main" val="20443051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71600" y="685800"/>
            <a:ext cx="9867900" cy="54821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1740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136188" cy="5867400"/>
          </a:xfrm>
        </p:spPr>
        <p:txBody>
          <a:bodyPr>
            <a:normAutofit/>
          </a:bodyPr>
          <a:lstStyle/>
          <a:p>
            <a:pPr>
              <a:buNone/>
            </a:pPr>
            <a:r>
              <a:rPr lang="en-US" sz="3200" dirty="0">
                <a:solidFill>
                  <a:srgbClr val="FF0000"/>
                </a:solidFill>
              </a:rPr>
              <a:t>4) Team Work : </a:t>
            </a:r>
            <a:r>
              <a:rPr lang="en-US" sz="3200" dirty="0">
                <a:solidFill>
                  <a:schemeClr val="bg1"/>
                </a:solidFill>
              </a:rPr>
              <a:t>A project calls for team work. Team constitutes of members from different disciplines, </a:t>
            </a:r>
            <a:r>
              <a:rPr lang="en-US" sz="3200" dirty="0" err="1">
                <a:solidFill>
                  <a:schemeClr val="bg1"/>
                </a:solidFill>
              </a:rPr>
              <a:t>organisations</a:t>
            </a:r>
            <a:r>
              <a:rPr lang="en-US" sz="3200" dirty="0">
                <a:solidFill>
                  <a:schemeClr val="bg1"/>
                </a:solidFill>
              </a:rPr>
              <a:t> &amp; even different countries.</a:t>
            </a:r>
          </a:p>
          <a:p>
            <a:pPr>
              <a:buNone/>
            </a:pPr>
            <a:r>
              <a:rPr lang="en-US" sz="3200" dirty="0">
                <a:solidFill>
                  <a:srgbClr val="FF0000"/>
                </a:solidFill>
              </a:rPr>
              <a:t>5) Life Cycle : </a:t>
            </a:r>
            <a:r>
              <a:rPr lang="en-US" sz="3200" dirty="0">
                <a:solidFill>
                  <a:schemeClr val="bg1"/>
                </a:solidFill>
              </a:rPr>
              <a:t>A project has a life cycle reflected by growth, maturity and decay.</a:t>
            </a:r>
          </a:p>
          <a:p>
            <a:pPr>
              <a:buNone/>
            </a:pPr>
            <a:r>
              <a:rPr lang="en-US" sz="3200" dirty="0">
                <a:solidFill>
                  <a:srgbClr val="FF0000"/>
                </a:solidFill>
              </a:rPr>
              <a:t>6) Uniqueness : </a:t>
            </a:r>
            <a:r>
              <a:rPr lang="en-US" sz="3200" dirty="0">
                <a:solidFill>
                  <a:schemeClr val="bg1"/>
                </a:solidFill>
              </a:rPr>
              <a:t>No two projects are exactly similar. Each project is unique.</a:t>
            </a:r>
          </a:p>
          <a:p>
            <a:pPr>
              <a:buNone/>
            </a:pPr>
            <a:r>
              <a:rPr lang="en-US" sz="3200" dirty="0">
                <a:solidFill>
                  <a:srgbClr val="FF0000"/>
                </a:solidFill>
              </a:rPr>
              <a:t>7) Change : </a:t>
            </a:r>
            <a:r>
              <a:rPr lang="en-US" sz="3200" dirty="0">
                <a:solidFill>
                  <a:schemeClr val="bg1"/>
                </a:solidFill>
              </a:rPr>
              <a:t>A project sees many changes throughout its life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136188" cy="5715000"/>
          </a:xfrm>
        </p:spPr>
        <p:txBody>
          <a:bodyPr>
            <a:normAutofit lnSpcReduction="10000"/>
          </a:bodyPr>
          <a:lstStyle/>
          <a:p>
            <a:pPr marL="0" indent="0">
              <a:buNone/>
            </a:pPr>
            <a:r>
              <a:rPr lang="en-US" sz="3200" dirty="0" smtClean="0">
                <a:solidFill>
                  <a:schemeClr val="bg1"/>
                </a:solidFill>
              </a:rPr>
              <a:t>	There are numerous Tools &amp; Techniques that are used to aid Project Managers in their challenging task of planning and controlling project activities.</a:t>
            </a:r>
          </a:p>
          <a:p>
            <a:pPr marL="0" indent="0">
              <a:buNone/>
            </a:pPr>
            <a:r>
              <a:rPr lang="en-US" sz="3200" dirty="0" smtClean="0">
                <a:solidFill>
                  <a:srgbClr val="FF0000"/>
                </a:solidFill>
              </a:rPr>
              <a:t>1.Risk Management: </a:t>
            </a:r>
            <a:r>
              <a:rPr lang="en-US" sz="3200" dirty="0" smtClean="0">
                <a:solidFill>
                  <a:schemeClr val="bg1"/>
                </a:solidFill>
              </a:rPr>
              <a:t>In a project environment there is always a risk or chance that adverse conditions occur which could cause the project to fail or fail to meet its planned objectives, </a:t>
            </a:r>
            <a:r>
              <a:rPr lang="en-US" sz="3200" dirty="0" err="1" smtClean="0">
                <a:solidFill>
                  <a:schemeClr val="bg1"/>
                </a:solidFill>
              </a:rPr>
              <a:t>eg</a:t>
            </a:r>
            <a:r>
              <a:rPr lang="en-US" sz="3200" dirty="0" smtClean="0">
                <a:solidFill>
                  <a:schemeClr val="bg1"/>
                </a:solidFill>
              </a:rPr>
              <a:t>: time, cost &amp; quality. A project manager should consider the different tasks activities and work to accomplish project deliverables and consider any risk that an actual outcome could differ to an expected outcome. </a:t>
            </a:r>
          </a:p>
          <a:p>
            <a:pPr marL="0" indent="0">
              <a:buNone/>
            </a:pPr>
            <a:endParaRPr lang="en-US" sz="3200" dirty="0" smtClean="0">
              <a:solidFill>
                <a:srgbClr val="FF0000"/>
              </a:solidFill>
            </a:endParaRPr>
          </a:p>
        </p:txBody>
      </p:sp>
    </p:spTree>
    <p:extLst>
      <p:ext uri="{BB962C8B-B14F-4D97-AF65-F5344CB8AC3E}">
        <p14:creationId xmlns="" xmlns:p14="http://schemas.microsoft.com/office/powerpoint/2010/main" val="766269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212388" cy="5715000"/>
          </a:xfrm>
        </p:spPr>
        <p:txBody>
          <a:bodyPr>
            <a:normAutofit/>
          </a:bodyPr>
          <a:lstStyle/>
          <a:p>
            <a:pPr marL="0" indent="0">
              <a:buNone/>
            </a:pPr>
            <a:r>
              <a:rPr lang="en-US" sz="3200" dirty="0" smtClean="0">
                <a:solidFill>
                  <a:schemeClr val="bg1"/>
                </a:solidFill>
              </a:rPr>
              <a:t>Models such as PEST or SLEPT analysis and others help to </a:t>
            </a:r>
            <a:r>
              <a:rPr lang="en-US" sz="3200" dirty="0" err="1" smtClean="0">
                <a:solidFill>
                  <a:schemeClr val="bg1"/>
                </a:solidFill>
              </a:rPr>
              <a:t>analyse</a:t>
            </a:r>
            <a:r>
              <a:rPr lang="en-US" sz="3200" dirty="0" smtClean="0">
                <a:solidFill>
                  <a:schemeClr val="bg1"/>
                </a:solidFill>
              </a:rPr>
              <a:t> different types of risk. Risk Management processes can also help to identify those risks that are controllable and uncontrollable, then appropriate risk management strategies can be implemented in order to control each risk. This will be a on-going activity throughout the various stages of the project.</a:t>
            </a:r>
          </a:p>
          <a:p>
            <a:pPr marL="0" indent="0">
              <a:buNone/>
            </a:pPr>
            <a:r>
              <a:rPr lang="en-US" sz="3200" dirty="0" smtClean="0">
                <a:solidFill>
                  <a:schemeClr val="bg1"/>
                </a:solidFill>
              </a:rPr>
              <a:t>	Process of Managing Risk involves:</a:t>
            </a:r>
            <a:endParaRPr lang="en-IN" sz="3200" dirty="0">
              <a:solidFill>
                <a:schemeClr val="bg1"/>
              </a:solidFill>
            </a:endParaRPr>
          </a:p>
        </p:txBody>
      </p:sp>
    </p:spTree>
    <p:extLst>
      <p:ext uri="{BB962C8B-B14F-4D97-AF65-F5344CB8AC3E}">
        <p14:creationId xmlns="" xmlns:p14="http://schemas.microsoft.com/office/powerpoint/2010/main" val="872706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rabicPeriod"/>
            </a:pPr>
            <a:r>
              <a:rPr lang="en-US" sz="3200" dirty="0" smtClean="0">
                <a:solidFill>
                  <a:schemeClr val="bg1"/>
                </a:solidFill>
              </a:rPr>
              <a:t>Setting up of Risk Committee to address risk issues</a:t>
            </a:r>
          </a:p>
          <a:p>
            <a:pPr marL="514350" indent="-514350">
              <a:buAutoNum type="arabicPeriod"/>
            </a:pPr>
            <a:r>
              <a:rPr lang="en-US" sz="3200" dirty="0" smtClean="0">
                <a:solidFill>
                  <a:schemeClr val="bg1"/>
                </a:solidFill>
              </a:rPr>
              <a:t>Risk registers are kept with documents</a:t>
            </a:r>
          </a:p>
          <a:p>
            <a:pPr marL="514350" indent="-514350">
              <a:buAutoNum type="arabicPeriod"/>
            </a:pPr>
            <a:r>
              <a:rPr lang="en-US" sz="3200" dirty="0" smtClean="0">
                <a:solidFill>
                  <a:schemeClr val="bg1"/>
                </a:solidFill>
              </a:rPr>
              <a:t>Processes for risk management are reviewed &amp; refined for continuous improvement</a:t>
            </a:r>
            <a:endParaRPr lang="en-IN" sz="3200" dirty="0">
              <a:solidFill>
                <a:schemeClr val="bg1"/>
              </a:solidFill>
            </a:endParaRPr>
          </a:p>
        </p:txBody>
      </p:sp>
    </p:spTree>
    <p:extLst>
      <p:ext uri="{BB962C8B-B14F-4D97-AF65-F5344CB8AC3E}">
        <p14:creationId xmlns="" xmlns:p14="http://schemas.microsoft.com/office/powerpoint/2010/main" val="267871642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638800"/>
          </a:xfrm>
        </p:spPr>
        <p:txBody>
          <a:bodyPr>
            <a:normAutofit lnSpcReduction="10000"/>
          </a:bodyPr>
          <a:lstStyle/>
          <a:p>
            <a:pPr marL="0" indent="0">
              <a:buNone/>
            </a:pPr>
            <a:r>
              <a:rPr lang="en-US" sz="3200" dirty="0" smtClean="0">
                <a:solidFill>
                  <a:srgbClr val="FF0000"/>
                </a:solidFill>
              </a:rPr>
              <a:t>2. The Budgeting Process: </a:t>
            </a:r>
            <a:r>
              <a:rPr lang="en-US" sz="3200" dirty="0" smtClean="0">
                <a:solidFill>
                  <a:schemeClr val="bg1"/>
                </a:solidFill>
              </a:rPr>
              <a:t>A budget is a forecast or quantified plan of action. This financial plan of action itemises a projects income &amp; expenditure allocated (</a:t>
            </a:r>
            <a:r>
              <a:rPr lang="en-US" sz="3200" dirty="0" err="1" smtClean="0">
                <a:solidFill>
                  <a:schemeClr val="bg1"/>
                </a:solidFill>
              </a:rPr>
              <a:t>i.e</a:t>
            </a:r>
            <a:r>
              <a:rPr lang="en-US" sz="3200" dirty="0" smtClean="0">
                <a:solidFill>
                  <a:schemeClr val="bg1"/>
                </a:solidFill>
              </a:rPr>
              <a:t> planned income &amp; expenses). </a:t>
            </a:r>
            <a:r>
              <a:rPr lang="en-US" sz="3200" dirty="0" err="1" smtClean="0">
                <a:solidFill>
                  <a:schemeClr val="bg1"/>
                </a:solidFill>
              </a:rPr>
              <a:t>Budgetory</a:t>
            </a:r>
            <a:r>
              <a:rPr lang="en-US" sz="3200" dirty="0" smtClean="0">
                <a:solidFill>
                  <a:schemeClr val="bg1"/>
                </a:solidFill>
              </a:rPr>
              <a:t> planning creates a budget as part of the planning process for the project. </a:t>
            </a:r>
            <a:r>
              <a:rPr lang="en-US" sz="3200" dirty="0" err="1" smtClean="0">
                <a:solidFill>
                  <a:schemeClr val="bg1"/>
                </a:solidFill>
              </a:rPr>
              <a:t>Budgetory</a:t>
            </a:r>
            <a:r>
              <a:rPr lang="en-US" sz="3200" dirty="0" smtClean="0">
                <a:solidFill>
                  <a:schemeClr val="bg1"/>
                </a:solidFill>
              </a:rPr>
              <a:t> control compares the budgeted results as a target in comparison to actual results in order to find out any deviations or variances from the project plan. This process at regular intervals throughout a project can be used to take control action and bring actual results in line with the plans.</a:t>
            </a:r>
            <a:endParaRPr lang="en-IN" sz="3200" dirty="0">
              <a:solidFill>
                <a:srgbClr val="FF0000"/>
              </a:solidFill>
            </a:endParaRPr>
          </a:p>
        </p:txBody>
      </p:sp>
    </p:spTree>
    <p:extLst>
      <p:ext uri="{BB962C8B-B14F-4D97-AF65-F5344CB8AC3E}">
        <p14:creationId xmlns="" xmlns:p14="http://schemas.microsoft.com/office/powerpoint/2010/main" val="387945396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288588" cy="5562600"/>
          </a:xfrm>
        </p:spPr>
        <p:txBody>
          <a:bodyPr>
            <a:normAutofit lnSpcReduction="10000"/>
          </a:bodyPr>
          <a:lstStyle/>
          <a:p>
            <a:pPr marL="0" indent="0">
              <a:buNone/>
            </a:pPr>
            <a:r>
              <a:rPr lang="en-IN" sz="3200" dirty="0" smtClean="0">
                <a:solidFill>
                  <a:schemeClr val="bg1"/>
                </a:solidFill>
              </a:rPr>
              <a:t>Process of Budget’s preparation:</a:t>
            </a:r>
          </a:p>
          <a:p>
            <a:pPr marL="0" indent="0">
              <a:buNone/>
            </a:pPr>
            <a:r>
              <a:rPr lang="en-IN" sz="3200" dirty="0" smtClean="0">
                <a:solidFill>
                  <a:schemeClr val="bg1"/>
                </a:solidFill>
              </a:rPr>
              <a:t>1. A budget Manual</a:t>
            </a:r>
          </a:p>
          <a:p>
            <a:pPr marL="0" indent="0">
              <a:buNone/>
            </a:pPr>
            <a:r>
              <a:rPr lang="en-IN" sz="3200" dirty="0" smtClean="0">
                <a:solidFill>
                  <a:schemeClr val="bg1"/>
                </a:solidFill>
              </a:rPr>
              <a:t>2. A Budget Committee</a:t>
            </a:r>
          </a:p>
          <a:p>
            <a:pPr marL="0" indent="0">
              <a:buNone/>
            </a:pPr>
            <a:r>
              <a:rPr lang="en-IN" sz="3200" dirty="0" smtClean="0">
                <a:solidFill>
                  <a:schemeClr val="bg1"/>
                </a:solidFill>
              </a:rPr>
              <a:t>3. A Budget Officer (accountant)</a:t>
            </a:r>
          </a:p>
          <a:p>
            <a:pPr marL="0" indent="0">
              <a:buNone/>
            </a:pPr>
            <a:endParaRPr lang="en-IN" sz="3200" dirty="0">
              <a:solidFill>
                <a:schemeClr val="bg1"/>
              </a:solidFill>
            </a:endParaRPr>
          </a:p>
          <a:p>
            <a:pPr marL="0" indent="0">
              <a:buNone/>
            </a:pPr>
            <a:r>
              <a:rPr lang="en-IN" sz="3200" dirty="0" smtClean="0">
                <a:solidFill>
                  <a:srgbClr val="FF0000"/>
                </a:solidFill>
              </a:rPr>
              <a:t>3. Work Breakdown Structure (WBS): </a:t>
            </a:r>
            <a:r>
              <a:rPr lang="en-IN" sz="3200" dirty="0" smtClean="0">
                <a:solidFill>
                  <a:schemeClr val="bg1"/>
                </a:solidFill>
              </a:rPr>
              <a:t>The purpose of work breakdown structure (WBS) is to help efficiently for a project by breaking key tasks or activities down in to more manageable and smaller units of work. </a:t>
            </a:r>
            <a:endParaRPr lang="en-IN" sz="3200" dirty="0" smtClean="0">
              <a:solidFill>
                <a:srgbClr val="FF0000"/>
              </a:solidFill>
            </a:endParaRPr>
          </a:p>
          <a:p>
            <a:pPr marL="0" indent="0">
              <a:buNone/>
            </a:pPr>
            <a:endParaRPr lang="en-IN" sz="3200" dirty="0">
              <a:solidFill>
                <a:schemeClr val="bg1"/>
              </a:solidFill>
            </a:endParaRPr>
          </a:p>
        </p:txBody>
      </p:sp>
    </p:spTree>
    <p:extLst>
      <p:ext uri="{BB962C8B-B14F-4D97-AF65-F5344CB8AC3E}">
        <p14:creationId xmlns="" xmlns:p14="http://schemas.microsoft.com/office/powerpoint/2010/main" val="3950423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89934"/>
            <a:ext cx="10059988" cy="5582265"/>
          </a:xfrm>
        </p:spPr>
        <p:txBody>
          <a:bodyPr>
            <a:normAutofit/>
          </a:bodyPr>
          <a:lstStyle/>
          <a:p>
            <a:pPr marL="0" indent="0">
              <a:buNone/>
            </a:pPr>
            <a:r>
              <a:rPr lang="en-IN" sz="3200" dirty="0" smtClean="0">
                <a:solidFill>
                  <a:schemeClr val="bg1"/>
                </a:solidFill>
              </a:rPr>
              <a:t>WBS produces a detailed list of tasks to be performed for a project, helping to deliver better costing, scheduling and resource planning for a project.</a:t>
            </a:r>
          </a:p>
          <a:p>
            <a:pPr marL="0" indent="0">
              <a:buNone/>
            </a:pPr>
            <a:r>
              <a:rPr lang="en-IN" sz="3200" dirty="0" smtClean="0">
                <a:solidFill>
                  <a:schemeClr val="bg1"/>
                </a:solidFill>
              </a:rPr>
              <a:t>Benefits:</a:t>
            </a:r>
          </a:p>
          <a:p>
            <a:pPr>
              <a:buFont typeface="Wingdings" pitchFamily="2" charset="2"/>
              <a:buChar char="ü"/>
            </a:pPr>
            <a:r>
              <a:rPr lang="en-IN" sz="3200" dirty="0" smtClean="0">
                <a:solidFill>
                  <a:schemeClr val="bg1"/>
                </a:solidFill>
              </a:rPr>
              <a:t>WBS can be used to allocate and delegate responsibility to accomplish different tasks or activities.</a:t>
            </a:r>
          </a:p>
          <a:p>
            <a:pPr>
              <a:buFont typeface="Wingdings" pitchFamily="2" charset="2"/>
              <a:buChar char="ü"/>
            </a:pPr>
            <a:r>
              <a:rPr lang="en-IN" sz="3200" dirty="0" smtClean="0">
                <a:solidFill>
                  <a:schemeClr val="bg1"/>
                </a:solidFill>
              </a:rPr>
              <a:t>It can be helpful for scheduling the time of different events to improve effectiveness of how time is allocated.</a:t>
            </a:r>
            <a:endParaRPr lang="en-IN" sz="3200" dirty="0">
              <a:solidFill>
                <a:schemeClr val="bg1"/>
              </a:solidFill>
            </a:endParaRPr>
          </a:p>
        </p:txBody>
      </p:sp>
    </p:spTree>
    <p:extLst>
      <p:ext uri="{BB962C8B-B14F-4D97-AF65-F5344CB8AC3E}">
        <p14:creationId xmlns="" xmlns:p14="http://schemas.microsoft.com/office/powerpoint/2010/main" val="33957934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ü"/>
            </a:pPr>
            <a:r>
              <a:rPr lang="en-IN" sz="3200" dirty="0" smtClean="0">
                <a:solidFill>
                  <a:schemeClr val="bg1"/>
                </a:solidFill>
              </a:rPr>
              <a:t>Improves resource planning &amp; the efficiency of how resources are used.</a:t>
            </a:r>
          </a:p>
          <a:p>
            <a:pPr>
              <a:buFont typeface="Wingdings" pitchFamily="2" charset="2"/>
              <a:buChar char="ü"/>
            </a:pPr>
            <a:r>
              <a:rPr lang="en-IN" sz="3200" dirty="0" smtClean="0">
                <a:solidFill>
                  <a:schemeClr val="bg1"/>
                </a:solidFill>
              </a:rPr>
              <a:t>Can be used for risk management.</a:t>
            </a:r>
            <a:endParaRPr lang="en-IN" sz="3200" dirty="0">
              <a:solidFill>
                <a:schemeClr val="bg1"/>
              </a:solidFill>
            </a:endParaRPr>
          </a:p>
        </p:txBody>
      </p:sp>
    </p:spTree>
    <p:extLst>
      <p:ext uri="{BB962C8B-B14F-4D97-AF65-F5344CB8AC3E}">
        <p14:creationId xmlns="" xmlns:p14="http://schemas.microsoft.com/office/powerpoint/2010/main" val="38194578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136188" cy="5584723"/>
          </a:xfrm>
        </p:spPr>
        <p:txBody>
          <a:bodyPr>
            <a:normAutofit/>
          </a:bodyPr>
          <a:lstStyle/>
          <a:p>
            <a:pPr marL="0" indent="0">
              <a:buNone/>
            </a:pPr>
            <a:r>
              <a:rPr lang="en-IN" sz="3200" dirty="0" smtClean="0">
                <a:solidFill>
                  <a:srgbClr val="FF0000"/>
                </a:solidFill>
              </a:rPr>
              <a:t>4. Gantt Charts: </a:t>
            </a:r>
            <a:r>
              <a:rPr lang="en-IN" sz="3200" dirty="0" smtClean="0">
                <a:solidFill>
                  <a:schemeClr val="bg1"/>
                </a:solidFill>
              </a:rPr>
              <a:t>It is a time chart devised by Henry Gantt. A Gantt Chart is a horizontal bar chart used for project scheduling. Each activity or task is depicted as a block overtime, actual performance is recorded in real time and compared to planned deadlines necessary for achieving completion.</a:t>
            </a:r>
          </a:p>
          <a:p>
            <a:pPr marL="0" indent="0">
              <a:buNone/>
            </a:pPr>
            <a:r>
              <a:rPr lang="en-IN" sz="3200" dirty="0" smtClean="0">
                <a:solidFill>
                  <a:schemeClr val="bg1"/>
                </a:solidFill>
              </a:rPr>
              <a:t>The use of Gantt charts as a tool:-</a:t>
            </a:r>
          </a:p>
          <a:p>
            <a:pPr>
              <a:buFont typeface="Wingdings" pitchFamily="2" charset="2"/>
              <a:buChar char="Ø"/>
            </a:pPr>
            <a:r>
              <a:rPr lang="en-IN" sz="3200" dirty="0" smtClean="0">
                <a:solidFill>
                  <a:schemeClr val="bg1"/>
                </a:solidFill>
              </a:rPr>
              <a:t>It can be used to plan time scale for a project</a:t>
            </a:r>
            <a:endParaRPr lang="en-IN" sz="3200" dirty="0">
              <a:solidFill>
                <a:srgbClr val="FF0000"/>
              </a:solidFill>
            </a:endParaRPr>
          </a:p>
        </p:txBody>
      </p:sp>
    </p:spTree>
    <p:extLst>
      <p:ext uri="{BB962C8B-B14F-4D97-AF65-F5344CB8AC3E}">
        <p14:creationId xmlns="" xmlns:p14="http://schemas.microsoft.com/office/powerpoint/2010/main" val="10239128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914400"/>
            <a:ext cx="9905999" cy="4876801"/>
          </a:xfrm>
        </p:spPr>
        <p:txBody>
          <a:bodyPr>
            <a:normAutofit/>
          </a:bodyPr>
          <a:lstStyle/>
          <a:p>
            <a:pPr>
              <a:buFont typeface="Wingdings" pitchFamily="2" charset="2"/>
              <a:buChar char="Ø"/>
            </a:pPr>
            <a:r>
              <a:rPr lang="en-IN" sz="3200" dirty="0" smtClean="0">
                <a:solidFill>
                  <a:schemeClr val="bg1"/>
                </a:solidFill>
              </a:rPr>
              <a:t>It can be used to estimate resources required</a:t>
            </a:r>
          </a:p>
          <a:p>
            <a:pPr>
              <a:buFont typeface="Wingdings" pitchFamily="2" charset="2"/>
              <a:buChar char="Ø"/>
            </a:pPr>
            <a:r>
              <a:rPr lang="en-IN" sz="3200" dirty="0" smtClean="0">
                <a:solidFill>
                  <a:schemeClr val="bg1"/>
                </a:solidFill>
              </a:rPr>
              <a:t>Graphical illustration of a schedule of tasks to complete</a:t>
            </a:r>
          </a:p>
          <a:p>
            <a:pPr>
              <a:buFont typeface="Wingdings" pitchFamily="2" charset="2"/>
              <a:buChar char="Ø"/>
            </a:pPr>
            <a:r>
              <a:rPr lang="en-IN" sz="3200" dirty="0" smtClean="0">
                <a:solidFill>
                  <a:schemeClr val="bg1"/>
                </a:solidFill>
              </a:rPr>
              <a:t>Helps to plan, coordinate and track specific tasks for a project.</a:t>
            </a:r>
          </a:p>
          <a:p>
            <a:pPr>
              <a:buFont typeface="Wingdings" pitchFamily="2" charset="2"/>
              <a:buChar char="Ø"/>
            </a:pPr>
            <a:r>
              <a:rPr lang="en-IN" sz="3200" dirty="0" smtClean="0">
                <a:solidFill>
                  <a:schemeClr val="bg1"/>
                </a:solidFill>
              </a:rPr>
              <a:t>Good for small projects when the number of tasks or activities are small and not complex.</a:t>
            </a:r>
            <a:endParaRPr lang="en-IN" sz="3200" dirty="0">
              <a:solidFill>
                <a:schemeClr val="bg1"/>
              </a:solidFill>
            </a:endParaRPr>
          </a:p>
        </p:txBody>
      </p:sp>
    </p:spTree>
    <p:extLst>
      <p:ext uri="{BB962C8B-B14F-4D97-AF65-F5344CB8AC3E}">
        <p14:creationId xmlns="" xmlns:p14="http://schemas.microsoft.com/office/powerpoint/2010/main" val="160829905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cuments\20201009_120048.jpg"/>
          <p:cNvPicPr>
            <a:picLocks noChangeAspect="1" noChangeArrowheads="1"/>
          </p:cNvPicPr>
          <p:nvPr/>
        </p:nvPicPr>
        <p:blipFill>
          <a:blip r:embed="rId2"/>
          <a:srcRect/>
          <a:stretch>
            <a:fillRect/>
          </a:stretch>
        </p:blipFill>
        <p:spPr bwMode="auto">
          <a:xfrm>
            <a:off x="952500" y="642919"/>
            <a:ext cx="10287000" cy="53578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28600"/>
            <a:ext cx="9905999" cy="6019800"/>
          </a:xfrm>
        </p:spPr>
        <p:txBody>
          <a:bodyPr>
            <a:normAutofit/>
          </a:bodyPr>
          <a:lstStyle/>
          <a:p>
            <a:pPr>
              <a:buNone/>
            </a:pPr>
            <a:r>
              <a:rPr lang="en-US" sz="3200" dirty="0">
                <a:solidFill>
                  <a:srgbClr val="FF0000"/>
                </a:solidFill>
              </a:rPr>
              <a:t>8) Made to Order : </a:t>
            </a:r>
            <a:r>
              <a:rPr lang="en-US" sz="3200" dirty="0">
                <a:solidFill>
                  <a:schemeClr val="bg1"/>
                </a:solidFill>
              </a:rPr>
              <a:t>A project is always made to the order of its customer. The customer stipulates various requirements and puts constraints within which the project must be executed.</a:t>
            </a:r>
          </a:p>
          <a:p>
            <a:pPr>
              <a:buNone/>
            </a:pPr>
            <a:r>
              <a:rPr lang="en-US" sz="3200" dirty="0">
                <a:solidFill>
                  <a:srgbClr val="FF0000"/>
                </a:solidFill>
              </a:rPr>
              <a:t>9) High level of sub-contracting : </a:t>
            </a:r>
            <a:r>
              <a:rPr lang="en-US" sz="3200" dirty="0">
                <a:solidFill>
                  <a:schemeClr val="bg1"/>
                </a:solidFill>
              </a:rPr>
              <a:t>A high percentage of the work in a project is done through contractors. The more complexity of the project, the more will be the extent of contracting.</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169562" cy="5643602"/>
          </a:xfrm>
        </p:spPr>
        <p:txBody>
          <a:bodyPr>
            <a:normAutofit/>
          </a:bodyPr>
          <a:lstStyle/>
          <a:p>
            <a:pPr>
              <a:buNone/>
            </a:pPr>
            <a:r>
              <a:rPr lang="en-US" sz="3200" dirty="0" smtClean="0">
                <a:solidFill>
                  <a:srgbClr val="FF0000"/>
                </a:solidFill>
              </a:rPr>
              <a:t>5. Critical Path Analysis(CPA) or Network Analysis: </a:t>
            </a:r>
            <a:r>
              <a:rPr lang="en-US" sz="3200" dirty="0" smtClean="0">
                <a:solidFill>
                  <a:schemeClr val="bg1"/>
                </a:solidFill>
              </a:rPr>
              <a:t>Gantt Charts are a poor time management tools when projects are lengthy and complex. There often exists large projects with high interdependency, </a:t>
            </a:r>
            <a:r>
              <a:rPr lang="en-US" sz="3200" dirty="0" err="1" smtClean="0">
                <a:solidFill>
                  <a:schemeClr val="bg1"/>
                </a:solidFill>
              </a:rPr>
              <a:t>i.e</a:t>
            </a:r>
            <a:r>
              <a:rPr lang="en-US" sz="3200" dirty="0" smtClean="0">
                <a:solidFill>
                  <a:schemeClr val="bg1"/>
                </a:solidFill>
              </a:rPr>
              <a:t> some activities cannot start until others have been completed first. CPA can display more logically the sequence and timing of each activity, they communicate interdependency and a more effective time management tool for large and complex projects.</a:t>
            </a:r>
            <a:endParaRPr lang="en-US" sz="3200" dirty="0">
              <a:solidFill>
                <a:srgbClr val="FF0000"/>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ocuments\20201009_120022.jpg"/>
          <p:cNvPicPr>
            <a:picLocks noChangeAspect="1" noChangeArrowheads="1"/>
          </p:cNvPicPr>
          <p:nvPr/>
        </p:nvPicPr>
        <p:blipFill>
          <a:blip r:embed="rId2"/>
          <a:srcRect/>
          <a:stretch>
            <a:fillRect/>
          </a:stretch>
        </p:blipFill>
        <p:spPr bwMode="auto">
          <a:xfrm>
            <a:off x="952500" y="1266825"/>
            <a:ext cx="10287000" cy="4324350"/>
          </a:xfrm>
          <a:prstGeom prst="rect">
            <a:avLst/>
          </a:prstGeom>
          <a:noFill/>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ocuments\20201009_120009.jpg"/>
          <p:cNvPicPr>
            <a:picLocks noGrp="1" noChangeAspect="1" noChangeArrowheads="1"/>
          </p:cNvPicPr>
          <p:nvPr>
            <p:ph idx="1"/>
          </p:nvPr>
        </p:nvPicPr>
        <p:blipFill>
          <a:blip r:embed="rId2"/>
          <a:srcRect/>
          <a:stretch>
            <a:fillRect/>
          </a:stretch>
        </p:blipFill>
        <p:spPr bwMode="auto">
          <a:xfrm>
            <a:off x="1165226" y="1357298"/>
            <a:ext cx="9858374" cy="4429156"/>
          </a:xfrm>
          <a:prstGeom prst="rect">
            <a:avLst/>
          </a:prstGeom>
          <a:noFill/>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241000" cy="5786478"/>
          </a:xfrm>
        </p:spPr>
        <p:txBody>
          <a:bodyPr>
            <a:normAutofit/>
          </a:bodyPr>
          <a:lstStyle/>
          <a:p>
            <a:pPr>
              <a:buNone/>
            </a:pPr>
            <a:r>
              <a:rPr lang="en-US" sz="3200" dirty="0" smtClean="0"/>
              <a:t>	</a:t>
            </a:r>
            <a:r>
              <a:rPr lang="en-US" sz="3200" dirty="0" smtClean="0">
                <a:solidFill>
                  <a:schemeClr val="bg1"/>
                </a:solidFill>
              </a:rPr>
              <a:t>CPA is a good visual communication and planning tool for effective time management. It arranges tasks or activities into optimum sequence of events. It identifies interrelationships between different tasks.</a:t>
            </a:r>
          </a:p>
          <a:p>
            <a:pPr>
              <a:buNone/>
            </a:pPr>
            <a:r>
              <a:rPr lang="en-US" sz="3200" dirty="0" smtClean="0">
                <a:solidFill>
                  <a:srgbClr val="FF0000"/>
                </a:solidFill>
              </a:rPr>
              <a:t>6. Resource Histograms: </a:t>
            </a:r>
            <a:r>
              <a:rPr lang="en-US" sz="3200" dirty="0" smtClean="0">
                <a:solidFill>
                  <a:schemeClr val="bg1"/>
                </a:solidFill>
              </a:rPr>
              <a:t>A resource histogram is a column (or Bar) chart that shows the number of resources assigned to a project overtime. Resource Histograms normally presented as bar charts, can be an effective tool for resource planning and coordinating project staff.</a:t>
            </a:r>
            <a:endParaRPr lang="en-US" sz="3200" dirty="0">
              <a:solidFill>
                <a:srgbClr val="FF0000"/>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ocuments\20201009_120033.jpg"/>
          <p:cNvPicPr>
            <a:picLocks noGrp="1" noChangeAspect="1" noChangeArrowheads="1"/>
          </p:cNvPicPr>
          <p:nvPr>
            <p:ph idx="1"/>
          </p:nvPr>
        </p:nvPicPr>
        <p:blipFill>
          <a:blip r:embed="rId2"/>
          <a:srcRect/>
          <a:stretch>
            <a:fillRect/>
          </a:stretch>
        </p:blipFill>
        <p:spPr bwMode="auto">
          <a:xfrm>
            <a:off x="666712" y="785794"/>
            <a:ext cx="10787138" cy="5005406"/>
          </a:xfrm>
          <a:prstGeom prst="rect">
            <a:avLst/>
          </a:prstGeom>
          <a:noFill/>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169562" cy="5715040"/>
          </a:xfrm>
        </p:spPr>
        <p:txBody>
          <a:bodyPr>
            <a:normAutofit lnSpcReduction="10000"/>
          </a:bodyPr>
          <a:lstStyle/>
          <a:p>
            <a:pPr>
              <a:buNone/>
            </a:pPr>
            <a:r>
              <a:rPr lang="en-US" sz="3200" dirty="0" smtClean="0">
                <a:solidFill>
                  <a:srgbClr val="FF0000"/>
                </a:solidFill>
              </a:rPr>
              <a:t>7. Gates and Milestones: </a:t>
            </a:r>
            <a:r>
              <a:rPr lang="en-US" sz="3200" dirty="0" smtClean="0">
                <a:solidFill>
                  <a:schemeClr val="bg1"/>
                </a:solidFill>
              </a:rPr>
              <a:t>Milestones are a completion of major interim goals for a project </a:t>
            </a:r>
            <a:r>
              <a:rPr lang="en-US" sz="3200" dirty="0" err="1" smtClean="0">
                <a:solidFill>
                  <a:schemeClr val="bg1"/>
                </a:solidFill>
              </a:rPr>
              <a:t>i.e</a:t>
            </a:r>
            <a:r>
              <a:rPr lang="en-US" sz="3200" dirty="0" smtClean="0">
                <a:solidFill>
                  <a:schemeClr val="bg1"/>
                </a:solidFill>
              </a:rPr>
              <a:t> the key stages of a project from initiation to closure(PLMC)</a:t>
            </a:r>
          </a:p>
          <a:p>
            <a:pPr>
              <a:buNone/>
            </a:pPr>
            <a:r>
              <a:rPr lang="en-US" sz="3200" dirty="0" smtClean="0">
                <a:solidFill>
                  <a:schemeClr val="bg1"/>
                </a:solidFill>
              </a:rPr>
              <a:t>	Gates are significant events or major objectives that have been accomplished at various stages of a project. They assess the key completion or quality of work achieved. Gates are smaller milestones, but well defined into Project Management Process.</a:t>
            </a:r>
          </a:p>
          <a:p>
            <a:pPr>
              <a:buNone/>
            </a:pPr>
            <a:r>
              <a:rPr lang="en-US" sz="3200" dirty="0" smtClean="0">
                <a:solidFill>
                  <a:schemeClr val="bg1"/>
                </a:solidFill>
              </a:rPr>
              <a:t>	The movement of project is not that clear and they often can move, there is a problem following Gates or Milestones.</a:t>
            </a:r>
            <a:endParaRPr lang="en-US" sz="3200" dirty="0">
              <a:solidFill>
                <a:srgbClr val="FF0000"/>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42918"/>
            <a:ext cx="10169562" cy="5572164"/>
          </a:xfrm>
        </p:spPr>
        <p:txBody>
          <a:bodyPr>
            <a:normAutofit/>
          </a:bodyPr>
          <a:lstStyle/>
          <a:p>
            <a:pPr>
              <a:buNone/>
            </a:pPr>
            <a:r>
              <a:rPr lang="en-US" sz="3200" dirty="0" smtClean="0">
                <a:solidFill>
                  <a:srgbClr val="FF0000"/>
                </a:solidFill>
              </a:rPr>
              <a:t>8. Reports: </a:t>
            </a:r>
            <a:r>
              <a:rPr lang="en-US" sz="3200" dirty="0" smtClean="0">
                <a:solidFill>
                  <a:schemeClr val="bg1"/>
                </a:solidFill>
              </a:rPr>
              <a:t>A Project Initiation Document (PID)/ (Project Proposal Document) is a report to justify a business case for a project, detailing the justification for undertaking it for continuation of it.</a:t>
            </a:r>
          </a:p>
          <a:p>
            <a:pPr>
              <a:buNone/>
            </a:pPr>
            <a:r>
              <a:rPr lang="en-US" sz="3200" dirty="0" smtClean="0">
                <a:solidFill>
                  <a:schemeClr val="bg1"/>
                </a:solidFill>
              </a:rPr>
              <a:t>	A project Initiation Document (PID) is used to define the financial and other benefits which the project is expected to deliver. It also details the cost, time scale and other constraints within which the project is required to operate and against which performance will be evaluated.</a:t>
            </a:r>
            <a:endParaRPr lang="en-US" sz="3200" dirty="0">
              <a:solidFill>
                <a:srgbClr val="FF0000"/>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28604"/>
            <a:ext cx="10169562" cy="5786478"/>
          </a:xfrm>
        </p:spPr>
        <p:txBody>
          <a:bodyPr>
            <a:normAutofit/>
          </a:bodyPr>
          <a:lstStyle/>
          <a:p>
            <a:pPr>
              <a:buNone/>
            </a:pPr>
            <a:r>
              <a:rPr lang="en-US" sz="3200" dirty="0" smtClean="0"/>
              <a:t>	</a:t>
            </a:r>
            <a:r>
              <a:rPr lang="en-US" sz="3200" dirty="0" smtClean="0">
                <a:solidFill>
                  <a:schemeClr val="bg1"/>
                </a:solidFill>
              </a:rPr>
              <a:t>A PID normally consists of a project’s technical and resource plan at the beginning of a project and used as a reference tool throughout the project.</a:t>
            </a:r>
          </a:p>
          <a:p>
            <a:pPr>
              <a:buNone/>
            </a:pPr>
            <a:r>
              <a:rPr lang="en-US" sz="3200" dirty="0" smtClean="0">
                <a:solidFill>
                  <a:srgbClr val="FF0000"/>
                </a:solidFill>
              </a:rPr>
              <a:t>9. Project Management Software: </a:t>
            </a:r>
            <a:r>
              <a:rPr lang="en-US" sz="3200" dirty="0" smtClean="0">
                <a:solidFill>
                  <a:schemeClr val="bg1"/>
                </a:solidFill>
              </a:rPr>
              <a:t>Project Management Software in the market today includes Lotus Notes/Domino or Microsoft Outlook/Exchange. These fairly comprehensive and integrated packages provide project applications for time sheets, expense reports, resource management, job costing, help desk services, time reporting and much more.</a:t>
            </a:r>
            <a:endParaRPr lang="en-US" sz="3200" dirty="0">
              <a:solidFill>
                <a:srgbClr val="FF0000"/>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588" y="357166"/>
            <a:ext cx="10572824" cy="6072230"/>
          </a:xfrm>
        </p:spPr>
        <p:txBody>
          <a:bodyPr>
            <a:normAutofit/>
          </a:bodyPr>
          <a:lstStyle/>
          <a:p>
            <a:pPr>
              <a:buNone/>
            </a:pPr>
            <a:r>
              <a:rPr lang="en-US" sz="3200" dirty="0" smtClean="0">
                <a:solidFill>
                  <a:schemeClr val="bg1"/>
                </a:solidFill>
              </a:rPr>
              <a:t>	These softwares help in Project Scheduling, Budgeting &amp; Controlling Cost, Communication and Coordination, WBS, Risk Management, Greater accuracy and ease of updating and reprinting reports.</a:t>
            </a:r>
          </a:p>
          <a:p>
            <a:pPr>
              <a:buNone/>
            </a:pPr>
            <a:r>
              <a:rPr lang="en-US" sz="3200" dirty="0" smtClean="0">
                <a:solidFill>
                  <a:srgbClr val="FF0000"/>
                </a:solidFill>
              </a:rPr>
              <a:t>10. Project Management Systems: </a:t>
            </a:r>
            <a:r>
              <a:rPr lang="en-US" sz="3200" dirty="0" smtClean="0">
                <a:solidFill>
                  <a:schemeClr val="bg1"/>
                </a:solidFill>
              </a:rPr>
              <a:t>Every project should have a plan and set of objective or performance measures to achieve it. Control is needed to ensure what is intended actually comes to be. The aim of good control system is to ensure that the right things get done, so there has to be some kind of plan, standard, budget, instructions or any other target to follow.</a:t>
            </a:r>
            <a:endParaRPr lang="en-US" sz="3200" dirty="0">
              <a:solidFill>
                <a:srgbClr val="FF0000"/>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571612"/>
            <a:ext cx="9905999" cy="4219589"/>
          </a:xfrm>
        </p:spPr>
        <p:txBody>
          <a:bodyPr>
            <a:normAutofit lnSpcReduction="10000"/>
          </a:bodyPr>
          <a:lstStyle/>
          <a:p>
            <a:pPr>
              <a:buNone/>
            </a:pPr>
            <a:r>
              <a:rPr lang="en-US" sz="3200" dirty="0" smtClean="0">
                <a:solidFill>
                  <a:schemeClr val="bg1"/>
                </a:solidFill>
              </a:rPr>
              <a:t>It includes: </a:t>
            </a:r>
          </a:p>
          <a:p>
            <a:pPr>
              <a:buFont typeface="Wingdings" pitchFamily="2" charset="2"/>
              <a:buChar char="ü"/>
            </a:pPr>
            <a:r>
              <a:rPr lang="en-US" sz="3200" dirty="0" smtClean="0">
                <a:solidFill>
                  <a:schemeClr val="bg1"/>
                </a:solidFill>
              </a:rPr>
              <a:t>Staff Training</a:t>
            </a:r>
          </a:p>
          <a:p>
            <a:pPr>
              <a:buFont typeface="Wingdings" pitchFamily="2" charset="2"/>
              <a:buChar char="ü"/>
            </a:pPr>
            <a:r>
              <a:rPr lang="en-US" sz="3200" dirty="0" smtClean="0">
                <a:solidFill>
                  <a:schemeClr val="bg1"/>
                </a:solidFill>
              </a:rPr>
              <a:t>Clear instructions communicated</a:t>
            </a:r>
          </a:p>
          <a:p>
            <a:pPr>
              <a:buFont typeface="Wingdings" pitchFamily="2" charset="2"/>
              <a:buChar char="ü"/>
            </a:pPr>
            <a:r>
              <a:rPr lang="en-US" sz="3200" dirty="0" smtClean="0">
                <a:solidFill>
                  <a:schemeClr val="bg1"/>
                </a:solidFill>
              </a:rPr>
              <a:t>Regular inspections, testing &amp; reporting</a:t>
            </a:r>
          </a:p>
          <a:p>
            <a:pPr>
              <a:buFont typeface="Wingdings" pitchFamily="2" charset="2"/>
              <a:buChar char="ü"/>
            </a:pPr>
            <a:r>
              <a:rPr lang="en-US" sz="3200" dirty="0" smtClean="0">
                <a:solidFill>
                  <a:schemeClr val="bg1"/>
                </a:solidFill>
              </a:rPr>
              <a:t>Quality standards for materials</a:t>
            </a:r>
          </a:p>
          <a:p>
            <a:pPr>
              <a:buFont typeface="Wingdings" pitchFamily="2" charset="2"/>
              <a:buChar char="ü"/>
            </a:pPr>
            <a:r>
              <a:rPr lang="en-US" sz="3200" dirty="0" smtClean="0">
                <a:solidFill>
                  <a:schemeClr val="bg1"/>
                </a:solidFill>
              </a:rPr>
              <a:t>Quality assurance contracts with suppliers</a:t>
            </a:r>
          </a:p>
          <a:p>
            <a:pPr>
              <a:buFont typeface="Wingdings" pitchFamily="2" charset="2"/>
              <a:buChar char="ü"/>
            </a:pPr>
            <a:endParaRPr lang="en-US" sz="32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9905999" cy="5943600"/>
          </a:xfrm>
        </p:spPr>
        <p:txBody>
          <a:bodyPr>
            <a:normAutofit/>
          </a:bodyPr>
          <a:lstStyle/>
          <a:p>
            <a:pPr>
              <a:buNone/>
            </a:pPr>
            <a:r>
              <a:rPr lang="en-US" sz="3200" dirty="0">
                <a:solidFill>
                  <a:srgbClr val="FF0000"/>
                </a:solidFill>
              </a:rPr>
              <a:t>10) Risk and Uncertainty : </a:t>
            </a:r>
            <a:r>
              <a:rPr lang="en-US" sz="3200" dirty="0">
                <a:solidFill>
                  <a:schemeClr val="bg1"/>
                </a:solidFill>
              </a:rPr>
              <a:t>Every project has risk and uncertainty associated with it. The degree of risk and uncertainty will depend on how a project has passed through its various life cycle stages. There cannot be a project without any risk and uncertainty.</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169562" cy="5715040"/>
          </a:xfrm>
        </p:spPr>
        <p:txBody>
          <a:bodyPr>
            <a:normAutofit/>
          </a:bodyPr>
          <a:lstStyle/>
          <a:p>
            <a:pPr>
              <a:buNone/>
            </a:pPr>
            <a:r>
              <a:rPr lang="en-US" sz="3200" dirty="0" smtClean="0">
                <a:solidFill>
                  <a:srgbClr val="FF0000"/>
                </a:solidFill>
              </a:rPr>
              <a:t>11. Earned Value Management (EVM): </a:t>
            </a:r>
            <a:r>
              <a:rPr lang="en-US" sz="3200" dirty="0" smtClean="0">
                <a:solidFill>
                  <a:schemeClr val="bg1"/>
                </a:solidFill>
              </a:rPr>
              <a:t>EVM is a project management system that combines schedule and cost performance. EVM is a measurable performance system which provides quantitative data for project decision making and control, it is a systematic project management process used to identify project variances or exceptions by the comparison of work performed and work planned. It is a measurable system for project scope, scheduling and cost, providing an early warning for performance problems.</a:t>
            </a:r>
          </a:p>
          <a:p>
            <a:pPr>
              <a:buNone/>
            </a:pPr>
            <a:endParaRPr lang="en-US" sz="3200" dirty="0">
              <a:solidFill>
                <a:srgbClr val="FF0000"/>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ocuments\20201009_120937.jpg"/>
          <p:cNvPicPr>
            <a:picLocks noChangeAspect="1" noChangeArrowheads="1"/>
          </p:cNvPicPr>
          <p:nvPr/>
        </p:nvPicPr>
        <p:blipFill>
          <a:blip r:embed="rId2"/>
          <a:srcRect/>
          <a:stretch>
            <a:fillRect/>
          </a:stretch>
        </p:blipFill>
        <p:spPr bwMode="auto">
          <a:xfrm>
            <a:off x="952464" y="928670"/>
            <a:ext cx="10287000" cy="4643470"/>
          </a:xfrm>
          <a:prstGeom prst="rect">
            <a:avLst/>
          </a:prstGeom>
          <a:noFill/>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81093" y="785795"/>
            <a:ext cx="9733318" cy="5357850"/>
          </a:xfrm>
          <a:prstGeom prst="rect">
            <a:avLst/>
          </a:prstGeom>
          <a:noFill/>
          <a:ln w="9525">
            <a:noFill/>
            <a:miter lim="800000"/>
            <a:headEnd/>
            <a:tailEnd/>
          </a:ln>
          <a:effec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071546"/>
            <a:ext cx="9905999" cy="4719655"/>
          </a:xfrm>
          <a:scene3d>
            <a:camera prst="perspectiveRelaxedModerately"/>
            <a:lightRig rig="threePt" dir="t"/>
          </a:scene3d>
        </p:spPr>
        <p:txBody>
          <a:bodyPr>
            <a:noAutofit/>
          </a:bodyPr>
          <a:lstStyle/>
          <a:p>
            <a:pPr algn="ctr">
              <a:buNone/>
            </a:pPr>
            <a:r>
              <a:rPr lang="en-US" sz="8000" b="1" dirty="0" smtClean="0">
                <a:solidFill>
                  <a:srgbClr val="FFFF00"/>
                </a:solidFill>
              </a:rPr>
              <a:t>Management Principles Applied to Project Management</a:t>
            </a:r>
            <a:endParaRPr lang="en-US" sz="8000" b="1" dirty="0">
              <a:solidFill>
                <a:srgbClr val="FFFF00"/>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169562" cy="5643602"/>
          </a:xfrm>
        </p:spPr>
        <p:txBody>
          <a:bodyPr>
            <a:normAutofit/>
          </a:bodyPr>
          <a:lstStyle/>
          <a:p>
            <a:pPr>
              <a:buNone/>
            </a:pPr>
            <a:r>
              <a:rPr lang="en-US" sz="3200" dirty="0" smtClean="0">
                <a:solidFill>
                  <a:schemeClr val="bg1"/>
                </a:solidFill>
              </a:rPr>
              <a:t>Project Management is the discipline of planning, </a:t>
            </a:r>
            <a:r>
              <a:rPr lang="en-US" sz="3200" dirty="0" err="1" smtClean="0">
                <a:solidFill>
                  <a:schemeClr val="bg1"/>
                </a:solidFill>
              </a:rPr>
              <a:t>organising</a:t>
            </a:r>
            <a:r>
              <a:rPr lang="en-US" sz="3200" dirty="0" smtClean="0">
                <a:solidFill>
                  <a:schemeClr val="bg1"/>
                </a:solidFill>
              </a:rPr>
              <a:t>, securing, managing, leading and controlling resources to achieve specific goals.</a:t>
            </a:r>
          </a:p>
          <a:p>
            <a:pPr>
              <a:buNone/>
            </a:pPr>
            <a:r>
              <a:rPr lang="en-US" sz="3200" dirty="0" smtClean="0">
                <a:solidFill>
                  <a:schemeClr val="bg1"/>
                </a:solidFill>
              </a:rPr>
              <a:t>Following are some of the proposed fundamental principles:</a:t>
            </a:r>
          </a:p>
          <a:p>
            <a:pPr>
              <a:buNone/>
            </a:pPr>
            <a:r>
              <a:rPr lang="en-US" sz="3200" dirty="0" smtClean="0">
                <a:solidFill>
                  <a:srgbClr val="FF0000"/>
                </a:solidFill>
              </a:rPr>
              <a:t>1.The Success Principle</a:t>
            </a:r>
          </a:p>
          <a:p>
            <a:pPr>
              <a:buNone/>
            </a:pPr>
            <a:r>
              <a:rPr lang="en-US" sz="3200" dirty="0" smtClean="0">
                <a:solidFill>
                  <a:schemeClr val="bg1"/>
                </a:solidFill>
              </a:rPr>
              <a:t>		The goal of project management is to produce a successful product. Without achieving a successful product there is no merit in incurring the project management cost.</a:t>
            </a:r>
          </a:p>
          <a:p>
            <a:pPr marL="514350" indent="-514350">
              <a:buNone/>
            </a:pPr>
            <a:endParaRPr lang="en-US" sz="3200" dirty="0">
              <a:solidFill>
                <a:srgbClr val="FF0000"/>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169562" cy="5715040"/>
          </a:xfrm>
        </p:spPr>
        <p:txBody>
          <a:bodyPr>
            <a:normAutofit fontScale="92500" lnSpcReduction="20000"/>
          </a:bodyPr>
          <a:lstStyle/>
          <a:p>
            <a:pPr>
              <a:buNone/>
            </a:pPr>
            <a:r>
              <a:rPr lang="en-US" sz="3200" dirty="0" smtClean="0">
                <a:solidFill>
                  <a:schemeClr val="bg1"/>
                </a:solidFill>
              </a:rPr>
              <a:t>There have been many projects that have been “on time &amp; within budget” but the product has not been successful and similarly many that have not been “on time &amp; within budget” yet the product has been very successful.</a:t>
            </a:r>
          </a:p>
          <a:p>
            <a:pPr>
              <a:buNone/>
            </a:pPr>
            <a:r>
              <a:rPr lang="en-US" sz="3200" dirty="0" smtClean="0">
                <a:solidFill>
                  <a:srgbClr val="FF0000"/>
                </a:solidFill>
              </a:rPr>
              <a:t>2. The Commitment Principle</a:t>
            </a:r>
          </a:p>
          <a:p>
            <a:pPr>
              <a:buNone/>
            </a:pPr>
            <a:r>
              <a:rPr lang="en-US" sz="3200" dirty="0" smtClean="0">
                <a:solidFill>
                  <a:srgbClr val="FF0000"/>
                </a:solidFill>
              </a:rPr>
              <a:t>		</a:t>
            </a:r>
            <a:r>
              <a:rPr lang="en-US" sz="3200" dirty="0" smtClean="0">
                <a:solidFill>
                  <a:schemeClr val="bg1"/>
                </a:solidFill>
              </a:rPr>
              <a:t>A mutually acceptable commitment between a project sponsor and a project team must exist before a viable(possible) project exists. A project sponsor is a knowledgeable person representing the eventual owner of the product of the project and who is responsible for providing the necessary resources(money, goods, services and general direction)</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241000" cy="5643602"/>
          </a:xfrm>
        </p:spPr>
        <p:txBody>
          <a:bodyPr>
            <a:normAutofit/>
          </a:bodyPr>
          <a:lstStyle/>
          <a:p>
            <a:pPr>
              <a:buNone/>
            </a:pPr>
            <a:r>
              <a:rPr lang="en-US" sz="3200" dirty="0" smtClean="0">
                <a:solidFill>
                  <a:schemeClr val="bg1"/>
                </a:solidFill>
              </a:rPr>
              <a:t>A project team is a knowledgeable and qualified group able and willing to undertake the work of the project. A mutually acceptable commitment is one in which there is agreement on the goals &amp; objectives of the project in terms of the product’s scope, quality grade, time to completion and final cost.</a:t>
            </a:r>
          </a:p>
          <a:p>
            <a:pPr>
              <a:buNone/>
            </a:pPr>
            <a:r>
              <a:rPr lang="en-US" sz="3200" dirty="0" smtClean="0">
                <a:solidFill>
                  <a:srgbClr val="FF0000"/>
                </a:solidFill>
              </a:rPr>
              <a:t>3. The Risk-Return Trade Off’s Principle</a:t>
            </a:r>
          </a:p>
          <a:p>
            <a:pPr>
              <a:buNone/>
            </a:pPr>
            <a:r>
              <a:rPr lang="en-US" sz="3200" dirty="0" smtClean="0">
                <a:solidFill>
                  <a:srgbClr val="FF0000"/>
                </a:solidFill>
              </a:rPr>
              <a:t>		</a:t>
            </a:r>
            <a:r>
              <a:rPr lang="en-US" sz="3200" dirty="0" smtClean="0">
                <a:solidFill>
                  <a:schemeClr val="bg1"/>
                </a:solidFill>
              </a:rPr>
              <a:t>The core variable of the project management process namely: Product Scope, Quality Grade, Time-to-produce &amp;</a:t>
            </a:r>
            <a:endParaRPr lang="en-US" sz="3200" dirty="0">
              <a:solidFill>
                <a:srgbClr val="FF0000"/>
              </a:solidFil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241000" cy="5715040"/>
          </a:xfrm>
        </p:spPr>
        <p:txBody>
          <a:bodyPr>
            <a:normAutofit lnSpcReduction="10000"/>
          </a:bodyPr>
          <a:lstStyle/>
          <a:p>
            <a:pPr>
              <a:buNone/>
            </a:pPr>
            <a:r>
              <a:rPr lang="en-US" sz="3200" dirty="0" smtClean="0">
                <a:solidFill>
                  <a:schemeClr val="bg1"/>
                </a:solidFill>
              </a:rPr>
              <a:t> </a:t>
            </a:r>
            <a:r>
              <a:rPr lang="en-US" sz="3200" dirty="0" smtClean="0">
                <a:solidFill>
                  <a:schemeClr val="bg1"/>
                </a:solidFill>
              </a:rPr>
              <a:t> </a:t>
            </a:r>
            <a:r>
              <a:rPr lang="en-US" sz="3200" dirty="0" smtClean="0">
                <a:solidFill>
                  <a:schemeClr val="bg1"/>
                </a:solidFill>
              </a:rPr>
              <a:t>cost-to-complete must all be mutually consistent. Scope-Quality-Time-Cost are the 4 miles stones of the project. The project sponsor &amp; the project manager should try to make a balance between these miles-stones in order to </a:t>
            </a:r>
            <a:r>
              <a:rPr lang="en-US" sz="3200" dirty="0" err="1" smtClean="0">
                <a:solidFill>
                  <a:schemeClr val="bg1"/>
                </a:solidFill>
              </a:rPr>
              <a:t>minimise</a:t>
            </a:r>
            <a:r>
              <a:rPr lang="en-US" sz="3200" dirty="0" smtClean="0">
                <a:solidFill>
                  <a:schemeClr val="bg1"/>
                </a:solidFill>
              </a:rPr>
              <a:t> the risk. None of the four variables should be affected as they are interrelated.</a:t>
            </a:r>
          </a:p>
          <a:p>
            <a:pPr>
              <a:buNone/>
            </a:pPr>
            <a:r>
              <a:rPr lang="en-US" sz="3200" dirty="0" smtClean="0">
                <a:solidFill>
                  <a:srgbClr val="FF0000"/>
                </a:solidFill>
              </a:rPr>
              <a:t>4. The Primary Communication Channel (or Unity-of-Command) Principle</a:t>
            </a:r>
          </a:p>
          <a:p>
            <a:pPr>
              <a:buNone/>
            </a:pPr>
            <a:r>
              <a:rPr lang="en-US" sz="3200" dirty="0" smtClean="0">
                <a:solidFill>
                  <a:schemeClr val="bg1"/>
                </a:solidFill>
              </a:rPr>
              <a:t>		A single channel of communication must exist between the project sponsor and the project team leader for all </a:t>
            </a:r>
            <a:endParaRPr lang="en-US" sz="3200" dirty="0">
              <a:solidFill>
                <a:schemeClr val="bg1"/>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169562" cy="5786478"/>
          </a:xfrm>
        </p:spPr>
        <p:txBody>
          <a:bodyPr>
            <a:normAutofit/>
          </a:bodyPr>
          <a:lstStyle/>
          <a:p>
            <a:pPr>
              <a:buNone/>
            </a:pPr>
            <a:r>
              <a:rPr lang="en-US" sz="3200" dirty="0" smtClean="0">
                <a:solidFill>
                  <a:schemeClr val="bg1"/>
                </a:solidFill>
              </a:rPr>
              <a:t>decisions affecting the product of the project. This principle is necessary for the effective and efficient administration of the project commitment.</a:t>
            </a:r>
          </a:p>
          <a:p>
            <a:pPr>
              <a:buNone/>
            </a:pPr>
            <a:r>
              <a:rPr lang="en-US" sz="3200" dirty="0" smtClean="0">
                <a:solidFill>
                  <a:schemeClr val="bg1"/>
                </a:solidFill>
              </a:rPr>
              <a:t>At any given time, the project’s team must have a single point of responsibility, ‘a project manager’, for the work of the project. Such person must have the skills, experience, dedication, commitment, authority and firmness to lead the project to success.</a:t>
            </a:r>
            <a:endParaRPr lang="en-US" sz="3200" dirty="0">
              <a:solidFill>
                <a:schemeClr val="bg1"/>
              </a:solidFil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169562" cy="5643602"/>
          </a:xfrm>
        </p:spPr>
        <p:txBody>
          <a:bodyPr>
            <a:normAutofit/>
          </a:bodyPr>
          <a:lstStyle/>
          <a:p>
            <a:pPr>
              <a:buNone/>
            </a:pPr>
            <a:r>
              <a:rPr lang="en-US" sz="3200" dirty="0" smtClean="0">
                <a:solidFill>
                  <a:srgbClr val="FF0000"/>
                </a:solidFill>
              </a:rPr>
              <a:t>5. The Cultural Environment (or Suitability) Principle</a:t>
            </a:r>
          </a:p>
          <a:p>
            <a:pPr>
              <a:buNone/>
            </a:pPr>
            <a:r>
              <a:rPr lang="en-US" sz="3200" dirty="0" smtClean="0">
                <a:solidFill>
                  <a:schemeClr val="bg1"/>
                </a:solidFill>
              </a:rPr>
              <a:t>		An informed management must provide a supportive cultural environment to enable the project team to produce its best work. An informed management is one which understands the project management process. A supportive cultural environment is one in which the project is clearly backed by management and project team members are enabled to produce their best work without unnecessary bureaucratic hindrance. </a:t>
            </a:r>
            <a:endParaRPr lang="en-US" sz="32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8600"/>
            <a:ext cx="9905998" cy="1371600"/>
          </a:xfrm>
        </p:spPr>
        <p:txBody>
          <a:bodyPr>
            <a:normAutofit/>
          </a:bodyPr>
          <a:lstStyle/>
          <a:p>
            <a:r>
              <a:rPr lang="en-US" sz="4400" b="1" dirty="0">
                <a:solidFill>
                  <a:srgbClr val="FFFF00"/>
                </a:solidFill>
                <a:latin typeface="Bauhaus 93" pitchFamily="82" charset="0"/>
              </a:rPr>
              <a:t>Classification of project</a:t>
            </a:r>
          </a:p>
        </p:txBody>
      </p:sp>
      <p:sp>
        <p:nvSpPr>
          <p:cNvPr id="3" name="Content Placeholder 2"/>
          <p:cNvSpPr>
            <a:spLocks noGrp="1"/>
          </p:cNvSpPr>
          <p:nvPr>
            <p:ph idx="1"/>
          </p:nvPr>
        </p:nvSpPr>
        <p:spPr>
          <a:xfrm>
            <a:off x="1141412" y="2249486"/>
            <a:ext cx="9905999" cy="3922713"/>
          </a:xfrm>
        </p:spPr>
        <p:txBody>
          <a:bodyPr>
            <a:normAutofit/>
          </a:bodyPr>
          <a:lstStyle/>
          <a:p>
            <a:pPr>
              <a:buNone/>
            </a:pPr>
            <a:r>
              <a:rPr lang="en-US" sz="3200" dirty="0">
                <a:solidFill>
                  <a:schemeClr val="bg1"/>
                </a:solidFill>
              </a:rPr>
              <a:t>Project managers have a lot to juggle, especially if they are working with multiple teams within a company.</a:t>
            </a:r>
          </a:p>
          <a:p>
            <a:pPr>
              <a:buNone/>
            </a:pPr>
            <a:r>
              <a:rPr lang="en-US" sz="3200" dirty="0">
                <a:solidFill>
                  <a:schemeClr val="bg1"/>
                </a:solidFill>
              </a:rPr>
              <a:t>Organisation of projects help to keep employees on track. </a:t>
            </a:r>
          </a:p>
          <a:p>
            <a:pPr>
              <a:buNone/>
            </a:pPr>
            <a:r>
              <a:rPr lang="en-US" sz="3200" dirty="0">
                <a:solidFill>
                  <a:schemeClr val="bg1"/>
                </a:solidFill>
              </a:rPr>
              <a:t>Dividing the projects into different categories is an effective way to balance tasks.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36" y="571480"/>
            <a:ext cx="11358642" cy="5715040"/>
          </a:xfrm>
        </p:spPr>
        <p:txBody>
          <a:bodyPr>
            <a:normAutofit lnSpcReduction="10000"/>
          </a:bodyPr>
          <a:lstStyle/>
          <a:p>
            <a:pPr>
              <a:buNone/>
            </a:pPr>
            <a:r>
              <a:rPr lang="en-US" sz="3200" dirty="0" smtClean="0">
                <a:solidFill>
                  <a:schemeClr val="bg1"/>
                </a:solidFill>
              </a:rPr>
              <a:t>This principle includes the need for management to ensure that the leadership profile and management style are suited to both the type of project and its phase in the project life-cycle.</a:t>
            </a:r>
          </a:p>
          <a:p>
            <a:pPr>
              <a:buNone/>
            </a:pPr>
            <a:r>
              <a:rPr lang="en-US" sz="3200" dirty="0" smtClean="0">
                <a:solidFill>
                  <a:srgbClr val="FF0000"/>
                </a:solidFill>
              </a:rPr>
              <a:t>6. The Process Principle</a:t>
            </a:r>
          </a:p>
          <a:p>
            <a:pPr>
              <a:buNone/>
            </a:pPr>
            <a:r>
              <a:rPr lang="en-US" sz="3200" dirty="0" smtClean="0">
                <a:solidFill>
                  <a:schemeClr val="bg1"/>
                </a:solidFill>
              </a:rPr>
              <a:t>		Effective &amp; efficient policies and procedures must be in place for the conduct of the project commitment. Such policies and procedures must cover at a minimum clear roles and responsibilities, delegation of authority and process for managing the scope of work including changes, maintenance of quality and schedule and cost control.</a:t>
            </a:r>
            <a:endParaRPr lang="en-US" sz="3200" dirty="0">
              <a:solidFill>
                <a:schemeClr val="bg1"/>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169562" cy="5715040"/>
          </a:xfrm>
        </p:spPr>
        <p:txBody>
          <a:bodyPr>
            <a:normAutofit lnSpcReduction="10000"/>
          </a:bodyPr>
          <a:lstStyle/>
          <a:p>
            <a:pPr>
              <a:buNone/>
            </a:pPr>
            <a:r>
              <a:rPr lang="en-US" sz="3200" dirty="0" smtClean="0">
                <a:solidFill>
                  <a:srgbClr val="FF0000"/>
                </a:solidFill>
              </a:rPr>
              <a:t>7. The Life-Cycle Principle</a:t>
            </a:r>
          </a:p>
          <a:p>
            <a:pPr>
              <a:buNone/>
            </a:pPr>
            <a:r>
              <a:rPr lang="en-US" sz="3200" dirty="0" smtClean="0">
                <a:solidFill>
                  <a:schemeClr val="bg1"/>
                </a:solidFill>
              </a:rPr>
              <a:t>		Plan first and then do. A successful project management process relies on two activities- planning first and then doing. These two sequential activities form the basis of every project life-cycle and can be expanded to suit the control requirements of every type of project in every area of project management application. The project life-cycle characterized by a series of ‘miles-stones’ determines when the project starts, the control gates through which it must pass and when the project is finished.</a:t>
            </a:r>
            <a:endParaRPr lang="en-US" sz="3200" dirty="0">
              <a:solidFill>
                <a:schemeClr val="bg1"/>
              </a:solidFil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714488"/>
            <a:ext cx="9905998" cy="2714644"/>
          </a:xfrm>
          <a:ln>
            <a:solidFill>
              <a:schemeClr val="tx1"/>
            </a:solidFill>
            <a:prstDash val="lgDash"/>
          </a:ln>
          <a:effectLst>
            <a:glow rad="139700">
              <a:schemeClr val="accent3">
                <a:satMod val="175000"/>
                <a:alpha val="40000"/>
              </a:schemeClr>
            </a:glow>
          </a:effectLst>
        </p:spPr>
        <p:txBody>
          <a:bodyPr>
            <a:normAutofit/>
          </a:bodyPr>
          <a:lstStyle/>
          <a:p>
            <a:pPr algn="ctr"/>
            <a:r>
              <a:rPr lang="en-US" sz="6000" dirty="0" smtClean="0">
                <a:solidFill>
                  <a:srgbClr val="FFFF00"/>
                </a:solidFill>
              </a:rPr>
              <a:t>Project plan</a:t>
            </a:r>
            <a:endParaRPr lang="en-US" sz="6000" dirty="0">
              <a:solidFill>
                <a:srgbClr val="FFFF00"/>
              </a:solidFil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241000" cy="5715040"/>
          </a:xfrm>
        </p:spPr>
        <p:txBody>
          <a:bodyPr>
            <a:normAutofit lnSpcReduction="10000"/>
          </a:bodyPr>
          <a:lstStyle/>
          <a:p>
            <a:pPr>
              <a:buNone/>
            </a:pPr>
            <a:r>
              <a:rPr lang="en-US" sz="3200" dirty="0" smtClean="0">
                <a:solidFill>
                  <a:schemeClr val="bg1"/>
                </a:solidFill>
              </a:rPr>
              <a:t>A project plan is a statement of how and when a project’s objectives are to be achieved by showing the major products, milestones, activities and resources required on the project. The project manager creates the project management plan.</a:t>
            </a:r>
          </a:p>
          <a:p>
            <a:pPr>
              <a:buNone/>
            </a:pPr>
            <a:r>
              <a:rPr lang="en-US" sz="3200" b="1" u="sng" dirty="0" smtClean="0">
                <a:solidFill>
                  <a:srgbClr val="FFFF00"/>
                </a:solidFill>
              </a:rPr>
              <a:t>Project Integration Management</a:t>
            </a:r>
          </a:p>
          <a:p>
            <a:pPr>
              <a:buNone/>
            </a:pPr>
            <a:r>
              <a:rPr lang="en-US" sz="3200" dirty="0" smtClean="0">
                <a:solidFill>
                  <a:schemeClr val="bg1"/>
                </a:solidFill>
              </a:rPr>
              <a:t>It describes the process required to ensure that the various elements of the project are properly coordinated. It consists of project plan development, project plan execution &amp; integrated change control.</a:t>
            </a:r>
            <a:endParaRPr lang="en-US" sz="3200" dirty="0">
              <a:solidFill>
                <a:schemeClr val="bg1"/>
              </a:solidFil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241000" cy="5643602"/>
          </a:xfrm>
        </p:spPr>
        <p:txBody>
          <a:bodyPr>
            <a:normAutofit/>
          </a:bodyPr>
          <a:lstStyle/>
          <a:p>
            <a:pPr>
              <a:buNone/>
            </a:pPr>
            <a:r>
              <a:rPr lang="en-US" sz="3200" b="1" u="sng" dirty="0" smtClean="0">
                <a:solidFill>
                  <a:srgbClr val="FFFF00"/>
                </a:solidFill>
              </a:rPr>
              <a:t>Elements of Project</a:t>
            </a:r>
          </a:p>
          <a:p>
            <a:pPr>
              <a:buNone/>
            </a:pPr>
            <a:r>
              <a:rPr lang="en-US" sz="3200" dirty="0" smtClean="0">
                <a:solidFill>
                  <a:schemeClr val="bg1"/>
                </a:solidFill>
              </a:rPr>
              <a:t>		Projects come in all shapes and sizes from small, simple ones to larger and more complex projects. Whatever the size or type of project, there are 5 essential elements that are considered in order to achieve a successful outcome.</a:t>
            </a:r>
          </a:p>
          <a:p>
            <a:pPr>
              <a:buNone/>
            </a:pPr>
            <a:r>
              <a:rPr lang="en-US" sz="3200" dirty="0" smtClean="0">
                <a:solidFill>
                  <a:schemeClr val="bg1"/>
                </a:solidFill>
              </a:rPr>
              <a:t>		Whether the project is about improving an existing product or service, managing change or implementing a new system, the same elements are required to manage the projects.</a:t>
            </a:r>
            <a:endParaRPr lang="en-US" sz="3200" dirty="0">
              <a:solidFill>
                <a:schemeClr val="bg1"/>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169562" cy="5715040"/>
          </a:xfrm>
        </p:spPr>
        <p:txBody>
          <a:bodyPr>
            <a:normAutofit lnSpcReduction="10000"/>
          </a:bodyPr>
          <a:lstStyle/>
          <a:p>
            <a:pPr>
              <a:buNone/>
            </a:pPr>
            <a:r>
              <a:rPr lang="en-US" sz="3200" dirty="0" smtClean="0"/>
              <a:t>		</a:t>
            </a:r>
            <a:r>
              <a:rPr lang="en-US" sz="3200" dirty="0" smtClean="0">
                <a:solidFill>
                  <a:schemeClr val="bg1"/>
                </a:solidFill>
              </a:rPr>
              <a:t>In order to ensure all projects reach the required level of success, here are the five essential elements that need to be included:</a:t>
            </a:r>
          </a:p>
          <a:p>
            <a:pPr>
              <a:buNone/>
            </a:pPr>
            <a:r>
              <a:rPr lang="en-US" sz="3200" dirty="0" smtClean="0">
                <a:solidFill>
                  <a:srgbClr val="FF0000"/>
                </a:solidFill>
              </a:rPr>
              <a:t>1. Strategic Planning: </a:t>
            </a:r>
            <a:r>
              <a:rPr lang="en-US" sz="3200" dirty="0" smtClean="0">
                <a:solidFill>
                  <a:schemeClr val="bg1"/>
                </a:solidFill>
              </a:rPr>
              <a:t>It is the first stage of any project, is to understand the need for the project and what it is trying to achieve. SMART objectives (Specific, Measurable, Attainable, Relevant, Timely) need to be established. Internal project manager will require close relationship with departments to establish and set commonly agreed objectives.</a:t>
            </a:r>
            <a:endParaRPr lang="en-US" sz="3200" dirty="0">
              <a:solidFill>
                <a:srgbClr val="FF0000"/>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169562" cy="5572164"/>
          </a:xfrm>
        </p:spPr>
        <p:txBody>
          <a:bodyPr>
            <a:normAutofit/>
          </a:bodyPr>
          <a:lstStyle/>
          <a:p>
            <a:pPr>
              <a:buNone/>
            </a:pPr>
            <a:r>
              <a:rPr lang="en-US" sz="3200" dirty="0" smtClean="0">
                <a:solidFill>
                  <a:srgbClr val="FF0000"/>
                </a:solidFill>
              </a:rPr>
              <a:t>2. Product Development: </a:t>
            </a:r>
            <a:r>
              <a:rPr lang="en-US" sz="3200" dirty="0" smtClean="0">
                <a:solidFill>
                  <a:schemeClr val="bg1"/>
                </a:solidFill>
              </a:rPr>
              <a:t>The variety of activities that are judged/regarded to be projects are wide and varied and can include new products, processes and services. The development of any of these needs to be closely linked to meet defined business objectives and adding value to the </a:t>
            </a:r>
            <a:r>
              <a:rPr lang="en-US" sz="3200" dirty="0" err="1" smtClean="0">
                <a:solidFill>
                  <a:schemeClr val="bg1"/>
                </a:solidFill>
              </a:rPr>
              <a:t>organisation</a:t>
            </a:r>
            <a:r>
              <a:rPr lang="en-US" sz="3200" dirty="0" smtClean="0">
                <a:solidFill>
                  <a:schemeClr val="bg1"/>
                </a:solidFill>
              </a:rPr>
              <a:t>. The benefits of a project should be well said at the beginning so there will be a clear link to the success of the project and the impact on overall business aims.</a:t>
            </a:r>
            <a:endParaRPr lang="en-US" sz="3200" dirty="0">
              <a:solidFill>
                <a:srgbClr val="FF0000"/>
              </a:solidFil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312438" cy="5643602"/>
          </a:xfrm>
        </p:spPr>
        <p:txBody>
          <a:bodyPr>
            <a:normAutofit/>
          </a:bodyPr>
          <a:lstStyle/>
          <a:p>
            <a:pPr>
              <a:buNone/>
            </a:pPr>
            <a:r>
              <a:rPr lang="en-US" sz="3200" dirty="0" smtClean="0">
                <a:solidFill>
                  <a:srgbClr val="FF0000"/>
                </a:solidFill>
              </a:rPr>
              <a:t>3. Communication: </a:t>
            </a:r>
            <a:r>
              <a:rPr lang="en-US" sz="3200" dirty="0" smtClean="0">
                <a:solidFill>
                  <a:schemeClr val="bg1"/>
                </a:solidFill>
              </a:rPr>
              <a:t>It is very important to sell the benefits of any project to those who will be affected during the project or by the project’s final outcome. The end (final) users must understand why the project is beneficial and potential buyers need to be convinced by the advantages of new products and services. Communicating the message of why a new or different project is good will help to face the typical human resistance to change.</a:t>
            </a:r>
            <a:endParaRPr lang="en-US" sz="3200" dirty="0">
              <a:solidFill>
                <a:srgbClr val="FF0000"/>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00042"/>
            <a:ext cx="10169562" cy="5715040"/>
          </a:xfrm>
        </p:spPr>
        <p:txBody>
          <a:bodyPr>
            <a:normAutofit/>
          </a:bodyPr>
          <a:lstStyle/>
          <a:p>
            <a:pPr>
              <a:buNone/>
            </a:pPr>
            <a:r>
              <a:rPr lang="en-US" sz="3200" dirty="0" smtClean="0">
                <a:solidFill>
                  <a:srgbClr val="FF0000"/>
                </a:solidFill>
              </a:rPr>
              <a:t>4. Resources: </a:t>
            </a:r>
            <a:r>
              <a:rPr lang="en-US" sz="3200" dirty="0" smtClean="0">
                <a:solidFill>
                  <a:schemeClr val="bg1"/>
                </a:solidFill>
              </a:rPr>
              <a:t>It is important to ensure that adequate resources in terms of people, time, finances and equipments are in place. This could involve the IT department providing the appropriate hardware/software, Human Resources recruiting the necessary people or the activities department providing offices or other relevant support. There also needs to be allocated budgets and finance as well as appropriate timelines for project completion.</a:t>
            </a:r>
            <a:endParaRPr lang="en-US" sz="3200" dirty="0">
              <a:solidFill>
                <a:srgbClr val="FF0000"/>
              </a:solidFil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464" y="571480"/>
            <a:ext cx="10501386" cy="5786478"/>
          </a:xfrm>
        </p:spPr>
        <p:txBody>
          <a:bodyPr>
            <a:normAutofit lnSpcReduction="10000"/>
          </a:bodyPr>
          <a:lstStyle/>
          <a:p>
            <a:pPr>
              <a:buNone/>
            </a:pPr>
            <a:r>
              <a:rPr lang="en-US" sz="3200" dirty="0" smtClean="0">
                <a:solidFill>
                  <a:srgbClr val="FF0000"/>
                </a:solidFill>
              </a:rPr>
              <a:t>5. People: </a:t>
            </a:r>
            <a:r>
              <a:rPr lang="en-US" sz="3200" dirty="0" smtClean="0">
                <a:solidFill>
                  <a:schemeClr val="bg1"/>
                </a:solidFill>
              </a:rPr>
              <a:t>No project manager works in isolation. There are many stakeholders involved in a project who all have a specific role to play and who all have a dedicated interest in the project’s success. </a:t>
            </a:r>
          </a:p>
          <a:p>
            <a:pPr>
              <a:buNone/>
            </a:pPr>
            <a:r>
              <a:rPr lang="en-US" sz="3200" dirty="0" smtClean="0">
                <a:solidFill>
                  <a:schemeClr val="bg1"/>
                </a:solidFill>
              </a:rPr>
              <a:t>The stakeholders involved in projects and help make the projects success include:</a:t>
            </a:r>
          </a:p>
          <a:p>
            <a:pPr>
              <a:buNone/>
            </a:pPr>
            <a:r>
              <a:rPr lang="en-US" sz="3200" dirty="0" smtClean="0">
                <a:solidFill>
                  <a:schemeClr val="bg1"/>
                </a:solidFill>
              </a:rPr>
              <a:t>a) Sponsor: He is a person who defines the business objectives that drive the project. The sponsor can be a member of the senior management team or someone from outside the </a:t>
            </a:r>
            <a:r>
              <a:rPr lang="en-US" sz="3200" dirty="0" err="1" smtClean="0">
                <a:solidFill>
                  <a:schemeClr val="bg1"/>
                </a:solidFill>
              </a:rPr>
              <a:t>organisation</a:t>
            </a:r>
            <a:r>
              <a:rPr lang="en-US" sz="3200" dirty="0" smtClean="0">
                <a:solidFill>
                  <a:schemeClr val="bg1"/>
                </a:solidFill>
              </a:rPr>
              <a:t>.</a:t>
            </a:r>
            <a:endParaRPr lang="en-US" sz="32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9905999" cy="5867400"/>
          </a:xfrm>
        </p:spPr>
        <p:txBody>
          <a:bodyPr>
            <a:normAutofit/>
          </a:bodyPr>
          <a:lstStyle/>
          <a:p>
            <a:pPr>
              <a:buNone/>
            </a:pPr>
            <a:r>
              <a:rPr lang="en-US" sz="3200" dirty="0">
                <a:solidFill>
                  <a:schemeClr val="bg1"/>
                </a:solidFill>
              </a:rPr>
              <a:t>There are three common types of projects:</a:t>
            </a:r>
          </a:p>
          <a:p>
            <a:pPr>
              <a:buNone/>
            </a:pPr>
            <a:endParaRPr lang="en-US" sz="3200" dirty="0">
              <a:solidFill>
                <a:schemeClr val="bg1"/>
              </a:solidFill>
            </a:endParaRPr>
          </a:p>
        </p:txBody>
      </p:sp>
      <p:sp>
        <p:nvSpPr>
          <p:cNvPr id="6" name="Rectangle 5"/>
          <p:cNvSpPr/>
          <p:nvPr/>
        </p:nvSpPr>
        <p:spPr>
          <a:xfrm>
            <a:off x="3810000" y="3733800"/>
            <a:ext cx="4876800" cy="838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t>Developmental Projects</a:t>
            </a:r>
          </a:p>
        </p:txBody>
      </p:sp>
      <p:sp>
        <p:nvSpPr>
          <p:cNvPr id="7" name="Rectangle 6"/>
          <p:cNvSpPr/>
          <p:nvPr/>
        </p:nvSpPr>
        <p:spPr>
          <a:xfrm>
            <a:off x="3810000" y="2209800"/>
            <a:ext cx="48768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600" dirty="0"/>
          </a:p>
          <a:p>
            <a:pPr algn="ctr"/>
            <a:r>
              <a:rPr lang="en-US" sz="3600" b="1" dirty="0"/>
              <a:t>Business Projects</a:t>
            </a:r>
          </a:p>
          <a:p>
            <a:pPr algn="ctr"/>
            <a:endParaRPr lang="en-US" sz="3600" dirty="0"/>
          </a:p>
        </p:txBody>
      </p:sp>
      <p:sp>
        <p:nvSpPr>
          <p:cNvPr id="8" name="Rectangle 7"/>
          <p:cNvSpPr/>
          <p:nvPr/>
        </p:nvSpPr>
        <p:spPr>
          <a:xfrm>
            <a:off x="3810000" y="5181600"/>
            <a:ext cx="48768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t>Technical Projects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169562" cy="5643602"/>
          </a:xfrm>
        </p:spPr>
        <p:txBody>
          <a:bodyPr>
            <a:normAutofit/>
          </a:bodyPr>
          <a:lstStyle/>
          <a:p>
            <a:pPr>
              <a:buNone/>
            </a:pPr>
            <a:r>
              <a:rPr lang="en-US" sz="3200" dirty="0" smtClean="0">
                <a:solidFill>
                  <a:schemeClr val="bg1"/>
                </a:solidFill>
              </a:rPr>
              <a:t>b) Project Manager: A professional project manager creates the plan and ensures that it meets the budget, schedule and scope determined by the sponsors. The project manager is also responsible for risk assessment and management.</a:t>
            </a:r>
          </a:p>
          <a:p>
            <a:pPr>
              <a:buNone/>
            </a:pPr>
            <a:r>
              <a:rPr lang="en-US" sz="3200" dirty="0" smtClean="0">
                <a:solidFill>
                  <a:schemeClr val="bg1"/>
                </a:solidFill>
              </a:rPr>
              <a:t>c) Project Team Members: These can include subject area experts, members of departments, external professionals and new recruits. Anyone who can offer a positive contribution to the project in terms of their knowledge and capabilities makes a good team member.</a:t>
            </a:r>
            <a:endParaRPr lang="en-US" sz="3200" dirty="0">
              <a:solidFill>
                <a:schemeClr val="bg1"/>
              </a:solidFil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57430"/>
            <a:ext cx="9905998" cy="2071702"/>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6000" dirty="0" smtClean="0">
                <a:solidFill>
                  <a:srgbClr val="FFFF00"/>
                </a:solidFill>
              </a:rPr>
              <a:t>Why projects?</a:t>
            </a:r>
            <a:endParaRPr lang="en-US" sz="6000" dirty="0">
              <a:solidFill>
                <a:srgbClr val="FFFF00"/>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712" y="285728"/>
            <a:ext cx="11287204" cy="5929354"/>
          </a:xfrm>
        </p:spPr>
        <p:txBody>
          <a:bodyPr>
            <a:normAutofit lnSpcReduction="10000"/>
          </a:bodyPr>
          <a:lstStyle/>
          <a:p>
            <a:pPr>
              <a:buNone/>
            </a:pPr>
            <a:r>
              <a:rPr lang="en-US" sz="3200" dirty="0" smtClean="0">
                <a:solidFill>
                  <a:schemeClr val="bg1"/>
                </a:solidFill>
              </a:rPr>
              <a:t>Projects create productive assets. It is only through projects, resources are converted into productive assets. They act as prime-movers of economic development of any country.</a:t>
            </a:r>
          </a:p>
          <a:p>
            <a:pPr>
              <a:buNone/>
            </a:pPr>
            <a:r>
              <a:rPr lang="en-US" sz="3200" dirty="0" smtClean="0">
                <a:solidFill>
                  <a:schemeClr val="bg1"/>
                </a:solidFill>
              </a:rPr>
              <a:t>Projects can be successfully completed only with a focused attention on goals by the project team members, projects create an environment for participatory endeavors.</a:t>
            </a:r>
          </a:p>
          <a:p>
            <a:pPr>
              <a:buNone/>
            </a:pPr>
            <a:r>
              <a:rPr lang="en-US" sz="3200" dirty="0" smtClean="0">
                <a:solidFill>
                  <a:schemeClr val="bg1"/>
                </a:solidFill>
              </a:rPr>
              <a:t>From the point of view of an </a:t>
            </a:r>
            <a:r>
              <a:rPr lang="en-US" sz="3200" dirty="0" err="1" smtClean="0">
                <a:solidFill>
                  <a:schemeClr val="bg1"/>
                </a:solidFill>
              </a:rPr>
              <a:t>organisation</a:t>
            </a:r>
            <a:r>
              <a:rPr lang="en-US" sz="3200" dirty="0" smtClean="0">
                <a:solidFill>
                  <a:schemeClr val="bg1"/>
                </a:solidFill>
              </a:rPr>
              <a:t>, projects act as a means for consolidating the experience and expertise of the </a:t>
            </a:r>
            <a:r>
              <a:rPr lang="en-US" sz="3200" dirty="0" err="1" smtClean="0">
                <a:solidFill>
                  <a:schemeClr val="bg1"/>
                </a:solidFill>
              </a:rPr>
              <a:t>organisational</a:t>
            </a:r>
            <a:r>
              <a:rPr lang="en-US" sz="3200" dirty="0" smtClean="0">
                <a:solidFill>
                  <a:schemeClr val="bg1"/>
                </a:solidFill>
              </a:rPr>
              <a:t> members effectively, create learning environment, encourage </a:t>
            </a:r>
            <a:r>
              <a:rPr lang="en-US" sz="3200" dirty="0" err="1" smtClean="0">
                <a:solidFill>
                  <a:schemeClr val="bg1"/>
                </a:solidFill>
              </a:rPr>
              <a:t>organisational</a:t>
            </a:r>
            <a:r>
              <a:rPr lang="en-US" sz="3200" dirty="0" smtClean="0">
                <a:solidFill>
                  <a:schemeClr val="bg1"/>
                </a:solidFill>
              </a:rPr>
              <a:t> objectives.</a:t>
            </a:r>
            <a:endParaRPr lang="en-US" sz="3200" dirty="0">
              <a:solidFill>
                <a:schemeClr val="bg1"/>
              </a:solidFil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902" y="571480"/>
            <a:ext cx="10429948" cy="5715040"/>
          </a:xfrm>
        </p:spPr>
        <p:txBody>
          <a:bodyPr>
            <a:normAutofit lnSpcReduction="10000"/>
          </a:bodyPr>
          <a:lstStyle/>
          <a:p>
            <a:pPr>
              <a:buNone/>
            </a:pPr>
            <a:r>
              <a:rPr lang="en-US" sz="3200" dirty="0" smtClean="0">
                <a:solidFill>
                  <a:schemeClr val="bg1"/>
                </a:solidFill>
              </a:rPr>
              <a:t>Business becoming more &amp; more competitive, the focus of </a:t>
            </a:r>
            <a:r>
              <a:rPr lang="en-US" sz="3200" dirty="0" err="1" smtClean="0">
                <a:solidFill>
                  <a:schemeClr val="bg1"/>
                </a:solidFill>
              </a:rPr>
              <a:t>organisations</a:t>
            </a:r>
            <a:r>
              <a:rPr lang="en-US" sz="3200" dirty="0" smtClean="0">
                <a:solidFill>
                  <a:schemeClr val="bg1"/>
                </a:solidFill>
              </a:rPr>
              <a:t> shift towards ensuring customer satisfaction. This can be achieved by cutting down costs, improving quality, improving product features &amp; ensuring timely delivery. This is possible through mass production, but when every </a:t>
            </a:r>
            <a:r>
              <a:rPr lang="en-US" sz="3200" dirty="0" err="1" smtClean="0">
                <a:solidFill>
                  <a:schemeClr val="bg1"/>
                </a:solidFill>
              </a:rPr>
              <a:t>organisation</a:t>
            </a:r>
            <a:r>
              <a:rPr lang="en-US" sz="3200" dirty="0" smtClean="0">
                <a:solidFill>
                  <a:schemeClr val="bg1"/>
                </a:solidFill>
              </a:rPr>
              <a:t> switches over to mass-production, the cost differences between </a:t>
            </a:r>
            <a:r>
              <a:rPr lang="en-US" sz="3200" dirty="0" err="1" smtClean="0">
                <a:solidFill>
                  <a:schemeClr val="bg1"/>
                </a:solidFill>
              </a:rPr>
              <a:t>orgsnisations</a:t>
            </a:r>
            <a:r>
              <a:rPr lang="en-US" sz="3200" dirty="0" smtClean="0">
                <a:solidFill>
                  <a:schemeClr val="bg1"/>
                </a:solidFill>
              </a:rPr>
              <a:t> get narrowed down. In such a situation, there needs to be a shift towards custom production of products &amp; services to meet the specific customer requirements.</a:t>
            </a:r>
            <a:endParaRPr lang="en-US" sz="3200" dirty="0">
              <a:solidFill>
                <a:schemeClr val="bg1"/>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28604"/>
            <a:ext cx="10169562" cy="5715040"/>
          </a:xfrm>
        </p:spPr>
        <p:txBody>
          <a:bodyPr>
            <a:normAutofit/>
          </a:bodyPr>
          <a:lstStyle/>
          <a:p>
            <a:pPr>
              <a:buNone/>
            </a:pPr>
            <a:r>
              <a:rPr lang="en-US" sz="3200" dirty="0" smtClean="0">
                <a:solidFill>
                  <a:schemeClr val="bg1"/>
                </a:solidFill>
              </a:rPr>
              <a:t>Such a situation will necessarily require a team-based approach-where ‘project management’ becomes the only option. Some specific and time-bound issues can be effectively handled only by project based </a:t>
            </a:r>
            <a:r>
              <a:rPr lang="en-US" sz="3200" dirty="0" err="1" smtClean="0">
                <a:solidFill>
                  <a:schemeClr val="bg1"/>
                </a:solidFill>
              </a:rPr>
              <a:t>organisations</a:t>
            </a:r>
            <a:r>
              <a:rPr lang="en-US" sz="3200" dirty="0" smtClean="0">
                <a:solidFill>
                  <a:schemeClr val="bg1"/>
                </a:solidFill>
              </a:rPr>
              <a:t>.</a:t>
            </a:r>
          </a:p>
          <a:p>
            <a:pPr>
              <a:buNone/>
            </a:pPr>
            <a:r>
              <a:rPr lang="en-US" sz="3200" dirty="0" smtClean="0">
                <a:solidFill>
                  <a:schemeClr val="bg1"/>
                </a:solidFill>
              </a:rPr>
              <a:t>As </a:t>
            </a:r>
            <a:r>
              <a:rPr lang="en-US" sz="3200" dirty="0" err="1" smtClean="0">
                <a:solidFill>
                  <a:schemeClr val="bg1"/>
                </a:solidFill>
              </a:rPr>
              <a:t>organisations</a:t>
            </a:r>
            <a:r>
              <a:rPr lang="en-US" sz="3200" dirty="0" smtClean="0">
                <a:solidFill>
                  <a:schemeClr val="bg1"/>
                </a:solidFill>
              </a:rPr>
              <a:t> start handling more of projects, the bureaucratic </a:t>
            </a:r>
            <a:r>
              <a:rPr lang="en-US" sz="3200" dirty="0" err="1" smtClean="0">
                <a:solidFill>
                  <a:schemeClr val="bg1"/>
                </a:solidFill>
              </a:rPr>
              <a:t>organisational</a:t>
            </a:r>
            <a:r>
              <a:rPr lang="en-US" sz="3200" dirty="0" smtClean="0">
                <a:solidFill>
                  <a:schemeClr val="bg1"/>
                </a:solidFill>
              </a:rPr>
              <a:t> set up where project teams will be formed to execute specific projects.</a:t>
            </a:r>
            <a:endParaRPr lang="en-US" sz="3200" dirty="0">
              <a:solidFill>
                <a:schemeClr val="bg1"/>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71480"/>
            <a:ext cx="10169562" cy="5219721"/>
          </a:xfrm>
        </p:spPr>
        <p:txBody>
          <a:bodyPr>
            <a:normAutofit/>
          </a:bodyPr>
          <a:lstStyle/>
          <a:p>
            <a:pPr>
              <a:buNone/>
            </a:pPr>
            <a:r>
              <a:rPr lang="en-US" sz="3200" dirty="0" smtClean="0">
                <a:solidFill>
                  <a:schemeClr val="bg1"/>
                </a:solidFill>
              </a:rPr>
              <a:t>Once the project execution is over, the team will be dissolved and a fresh team will be formed to handle a new project and so on.</a:t>
            </a:r>
          </a:p>
          <a:p>
            <a:pPr>
              <a:buNone/>
            </a:pPr>
            <a:r>
              <a:rPr lang="en-US" sz="3200" dirty="0" smtClean="0">
                <a:solidFill>
                  <a:schemeClr val="bg1"/>
                </a:solidFill>
              </a:rPr>
              <a:t>So projects have come to stay in handling </a:t>
            </a:r>
            <a:r>
              <a:rPr lang="en-US" sz="3200" dirty="0" err="1" smtClean="0">
                <a:solidFill>
                  <a:schemeClr val="bg1"/>
                </a:solidFill>
              </a:rPr>
              <a:t>organisational</a:t>
            </a:r>
            <a:r>
              <a:rPr lang="en-US" sz="3200" dirty="0" smtClean="0">
                <a:solidFill>
                  <a:schemeClr val="bg1"/>
                </a:solidFill>
              </a:rPr>
              <a:t> activities.</a:t>
            </a:r>
          </a:p>
          <a:p>
            <a:pPr>
              <a:buNone/>
            </a:pPr>
            <a:endParaRPr lang="en-US" sz="3200" dirty="0" smtClean="0">
              <a:solidFill>
                <a:schemeClr val="bg1"/>
              </a:solidFill>
            </a:endParaRPr>
          </a:p>
          <a:p>
            <a:pPr algn="ctr">
              <a:buNone/>
            </a:pPr>
            <a:r>
              <a:rPr lang="en-US" sz="3200" dirty="0" smtClean="0">
                <a:solidFill>
                  <a:srgbClr val="FF0000"/>
                </a:solidFill>
              </a:rPr>
              <a:t>*************</a:t>
            </a:r>
            <a:endParaRPr lang="en-US" sz="32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9905999" cy="5943600"/>
          </a:xfrm>
        </p:spPr>
        <p:txBody>
          <a:bodyPr>
            <a:normAutofit fontScale="92500" lnSpcReduction="10000"/>
          </a:bodyPr>
          <a:lstStyle/>
          <a:p>
            <a:pPr marL="514350" indent="-514350">
              <a:buAutoNum type="alphaLcParenR"/>
            </a:pPr>
            <a:r>
              <a:rPr lang="en-US" sz="3200" dirty="0">
                <a:solidFill>
                  <a:srgbClr val="FF0000"/>
                </a:solidFill>
              </a:rPr>
              <a:t>Business Projects </a:t>
            </a:r>
          </a:p>
          <a:p>
            <a:pPr marL="514350" indent="-514350">
              <a:buNone/>
            </a:pPr>
            <a:r>
              <a:rPr lang="en-US" sz="3200" dirty="0">
                <a:solidFill>
                  <a:schemeClr val="bg1"/>
                </a:solidFill>
              </a:rPr>
              <a:t>	A business project is a set of tasks, or it is a business process or system. A project is made up of a set of tasks that need to be completed by a variety of people within the </a:t>
            </a:r>
            <a:r>
              <a:rPr lang="en-US" sz="3200" dirty="0" err="1">
                <a:solidFill>
                  <a:schemeClr val="bg1"/>
                </a:solidFill>
              </a:rPr>
              <a:t>organisation</a:t>
            </a:r>
            <a:r>
              <a:rPr lang="en-US" sz="3200" dirty="0">
                <a:solidFill>
                  <a:schemeClr val="bg1"/>
                </a:solidFill>
              </a:rPr>
              <a:t>. The job of a project manager aims at ensuring all of these tasks are completed efficiently and on schedule, without compromising the quality of work required by the </a:t>
            </a:r>
            <a:r>
              <a:rPr lang="en-US" sz="3200" dirty="0" err="1">
                <a:solidFill>
                  <a:schemeClr val="bg1"/>
                </a:solidFill>
              </a:rPr>
              <a:t>organisation</a:t>
            </a:r>
            <a:r>
              <a:rPr lang="en-US" sz="3200" dirty="0">
                <a:solidFill>
                  <a:schemeClr val="bg1"/>
                </a:solidFill>
              </a:rPr>
              <a:t>. Business projects include anything that move the business strategy in a forward direction. It can include something basic as establishing a location for a certain business process or scheduling production.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599" y="228600"/>
            <a:ext cx="9525001" cy="6400800"/>
          </a:xfrm>
        </p:spPr>
        <p:txBody>
          <a:bodyPr>
            <a:normAutofit lnSpcReduction="10000"/>
          </a:bodyPr>
          <a:lstStyle/>
          <a:p>
            <a:pPr>
              <a:buNone/>
            </a:pPr>
            <a:r>
              <a:rPr lang="en-US" sz="3200" dirty="0">
                <a:solidFill>
                  <a:srgbClr val="FF0000"/>
                </a:solidFill>
              </a:rPr>
              <a:t>b) Developmental Projects</a:t>
            </a:r>
          </a:p>
          <a:p>
            <a:pPr>
              <a:buNone/>
            </a:pPr>
            <a:r>
              <a:rPr lang="en-US" sz="3200" dirty="0">
                <a:solidFill>
                  <a:schemeClr val="bg1"/>
                </a:solidFill>
              </a:rPr>
              <a:t>	They are usually a big part of researching and developing a new aspect of the business. This can involve the development of a new product or trying to migrate an existing product into new markets. In the development phase of any project there are not many tangibles, managing these projects involve a lot of foresight and goal setting from the project manager. It is up to the project manager to give a clear vision for the road ahead for any developmental project.</a:t>
            </a:r>
          </a:p>
          <a:p>
            <a:pPr>
              <a:buNone/>
            </a:pPr>
            <a:r>
              <a:rPr lang="en-US" sz="3200" dirty="0">
                <a:solidFill>
                  <a:schemeClr val="bg1"/>
                </a:solidFill>
              </a:rPr>
              <a:t>	</a:t>
            </a:r>
          </a:p>
          <a:p>
            <a:pPr>
              <a:buNone/>
            </a:pPr>
            <a:endParaRPr lang="en-US" sz="32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77920-D71B-744F-BF7B-5A29D7DBC2AD}"/>
              </a:ext>
            </a:extLst>
          </p:cNvPr>
          <p:cNvSpPr>
            <a:spLocks noGrp="1"/>
          </p:cNvSpPr>
          <p:nvPr>
            <p:ph type="ctrTitle"/>
          </p:nvPr>
        </p:nvSpPr>
        <p:spPr>
          <a:xfrm>
            <a:off x="1876424" y="457201"/>
            <a:ext cx="8791575" cy="1066799"/>
          </a:xfrm>
        </p:spPr>
        <p:txBody>
          <a:bodyPr>
            <a:normAutofit/>
          </a:bodyPr>
          <a:lstStyle/>
          <a:p>
            <a:r>
              <a:rPr lang="en-GB" sz="6000" b="1" dirty="0"/>
              <a:t>Project Management </a:t>
            </a:r>
            <a:endParaRPr lang="en-US" sz="6000" b="1" dirty="0"/>
          </a:p>
        </p:txBody>
      </p:sp>
      <p:sp>
        <p:nvSpPr>
          <p:cNvPr id="3" name="Subtitle 2">
            <a:extLst>
              <a:ext uri="{FF2B5EF4-FFF2-40B4-BE49-F238E27FC236}">
                <a16:creationId xmlns:a16="http://schemas.microsoft.com/office/drawing/2014/main" xmlns="" id="{375B25BB-9BF5-714C-A42B-FDC032166DB7}"/>
              </a:ext>
            </a:extLst>
          </p:cNvPr>
          <p:cNvSpPr>
            <a:spLocks noGrp="1"/>
          </p:cNvSpPr>
          <p:nvPr>
            <p:ph type="subTitle" idx="1"/>
          </p:nvPr>
        </p:nvSpPr>
        <p:spPr>
          <a:xfrm>
            <a:off x="2971800" y="2667000"/>
            <a:ext cx="8915400" cy="2895600"/>
          </a:xfrm>
        </p:spPr>
        <p:txBody>
          <a:bodyPr>
            <a:normAutofit fontScale="92500" lnSpcReduction="20000"/>
          </a:bodyPr>
          <a:lstStyle/>
          <a:p>
            <a:r>
              <a:rPr lang="en-GB" sz="4000" dirty="0">
                <a:solidFill>
                  <a:srgbClr val="FF0000"/>
                </a:solidFill>
              </a:rPr>
              <a:t>V Semester BBA- BBABMC 302</a:t>
            </a:r>
          </a:p>
          <a:p>
            <a:pPr lvl="2" algn="r"/>
            <a:r>
              <a:rPr lang="en-GB" sz="4600" dirty="0"/>
              <a:t>Mrs. </a:t>
            </a:r>
            <a:r>
              <a:rPr lang="en-GB" sz="4600" dirty="0" err="1"/>
              <a:t>Avitha</a:t>
            </a:r>
            <a:r>
              <a:rPr lang="en-GB" sz="4600" dirty="0"/>
              <a:t> Correa </a:t>
            </a:r>
          </a:p>
          <a:p>
            <a:pPr lvl="2" algn="r"/>
            <a:r>
              <a:rPr lang="en-GB" sz="4600" dirty="0"/>
              <a:t>Assistant Professor – </a:t>
            </a:r>
          </a:p>
          <a:p>
            <a:pPr lvl="2" algn="r"/>
            <a:r>
              <a:rPr lang="en-GB" sz="4600" dirty="0"/>
              <a:t>Commerce and Management </a:t>
            </a:r>
          </a:p>
        </p:txBody>
      </p:sp>
    </p:spTree>
    <p:extLst>
      <p:ext uri="{BB962C8B-B14F-4D97-AF65-F5344CB8AC3E}">
        <p14:creationId xmlns="" xmlns:p14="http://schemas.microsoft.com/office/powerpoint/2010/main" val="1620640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9905999" cy="5867400"/>
          </a:xfrm>
        </p:spPr>
        <p:txBody>
          <a:bodyPr>
            <a:normAutofit lnSpcReduction="10000"/>
          </a:bodyPr>
          <a:lstStyle/>
          <a:p>
            <a:pPr>
              <a:buNone/>
            </a:pPr>
            <a:r>
              <a:rPr lang="en-US" sz="3200" dirty="0">
                <a:solidFill>
                  <a:srgbClr val="FF0000"/>
                </a:solidFill>
              </a:rPr>
              <a:t>c) Technical Projects</a:t>
            </a:r>
          </a:p>
          <a:p>
            <a:pPr>
              <a:buNone/>
            </a:pPr>
            <a:r>
              <a:rPr lang="en-US" sz="3200" dirty="0">
                <a:solidFill>
                  <a:schemeClr val="bg1"/>
                </a:solidFill>
              </a:rPr>
              <a:t>These are among the most complex in any business environment and are usually closely connected to Information Technology (IT) processes. Many of these projects are aimed at improving the IT infrastructure supporting the entire </a:t>
            </a:r>
            <a:r>
              <a:rPr lang="en-US" sz="3200" dirty="0" err="1">
                <a:solidFill>
                  <a:schemeClr val="bg1"/>
                </a:solidFill>
              </a:rPr>
              <a:t>organisation</a:t>
            </a:r>
            <a:r>
              <a:rPr lang="en-US" sz="3200" dirty="0">
                <a:solidFill>
                  <a:schemeClr val="bg1"/>
                </a:solidFill>
              </a:rPr>
              <a:t>. Technical based projects are usually carried out in five key stages: initiation, planning, executing, controlling &amp; closing. Many of the Technical Projects are usually in partnership with an IT Project Manager &amp; with Chief Information Officer (CIO).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Project Pics\20200820_000003.jpg"/>
          <p:cNvPicPr>
            <a:picLocks noGrp="1" noChangeAspect="1" noChangeArrowheads="1"/>
          </p:cNvPicPr>
          <p:nvPr>
            <p:ph idx="1"/>
          </p:nvPr>
        </p:nvPicPr>
        <p:blipFill>
          <a:blip r:embed="rId2"/>
          <a:srcRect/>
          <a:stretch>
            <a:fillRect/>
          </a:stretch>
        </p:blipFill>
        <p:spPr bwMode="auto">
          <a:xfrm>
            <a:off x="1524000" y="609600"/>
            <a:ext cx="8991600" cy="5638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9905999" cy="5715000"/>
          </a:xfrm>
        </p:spPr>
        <p:txBody>
          <a:bodyPr>
            <a:normAutofit/>
          </a:bodyPr>
          <a:lstStyle/>
          <a:p>
            <a:pPr algn="ctr">
              <a:buNone/>
            </a:pPr>
            <a:r>
              <a:rPr lang="en-US" sz="3200" dirty="0">
                <a:solidFill>
                  <a:schemeClr val="bg1"/>
                </a:solidFill>
              </a:rPr>
              <a:t>Risk means a set of uncertain events. </a:t>
            </a:r>
          </a:p>
          <a:p>
            <a:pPr>
              <a:buNone/>
            </a:pPr>
            <a:r>
              <a:rPr lang="en-US" sz="3200" dirty="0">
                <a:solidFill>
                  <a:schemeClr val="bg1"/>
                </a:solidFill>
              </a:rPr>
              <a:t>Project risk means a set of uncertain events involved in the project life, if it occurs, it has a positive or negative effect on the prospects of achieving project objectives.</a:t>
            </a:r>
          </a:p>
          <a:p>
            <a:pPr>
              <a:buNone/>
            </a:pPr>
            <a:r>
              <a:rPr lang="en-US" sz="3200" dirty="0">
                <a:solidFill>
                  <a:schemeClr val="bg1"/>
                </a:solidFill>
              </a:rPr>
              <a:t>Project risk management involves anticipation of uncertain events that are inherent to the project in order to </a:t>
            </a:r>
            <a:r>
              <a:rPr lang="en-US" sz="3200" dirty="0" err="1">
                <a:solidFill>
                  <a:schemeClr val="bg1"/>
                </a:solidFill>
              </a:rPr>
              <a:t>optimise</a:t>
            </a:r>
            <a:r>
              <a:rPr lang="en-US" sz="3200" dirty="0">
                <a:solidFill>
                  <a:schemeClr val="bg1"/>
                </a:solidFill>
              </a:rPr>
              <a:t> them for project success.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Project Pics\20200820_000018.jpg"/>
          <p:cNvPicPr>
            <a:picLocks noGrp="1" noChangeAspect="1" noChangeArrowheads="1"/>
          </p:cNvPicPr>
          <p:nvPr>
            <p:ph idx="1"/>
          </p:nvPr>
        </p:nvPicPr>
        <p:blipFill>
          <a:blip r:embed="rId2"/>
          <a:srcRect/>
          <a:stretch>
            <a:fillRect/>
          </a:stretch>
        </p:blipFill>
        <p:spPr bwMode="auto">
          <a:xfrm>
            <a:off x="2667000" y="1066800"/>
            <a:ext cx="7162800" cy="4724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9905999" cy="5715000"/>
          </a:xfrm>
        </p:spPr>
        <p:txBody>
          <a:bodyPr>
            <a:normAutofit lnSpcReduction="10000"/>
          </a:bodyPr>
          <a:lstStyle/>
          <a:p>
            <a:pPr>
              <a:buNone/>
            </a:pPr>
            <a:r>
              <a:rPr lang="en-US" sz="3200" b="1" dirty="0">
                <a:solidFill>
                  <a:srgbClr val="FFFF00"/>
                </a:solidFill>
              </a:rPr>
              <a:t>Kinds / Types of Project Risks:</a:t>
            </a:r>
          </a:p>
          <a:p>
            <a:pPr>
              <a:buNone/>
            </a:pPr>
            <a:r>
              <a:rPr lang="en-US" sz="3200" dirty="0">
                <a:solidFill>
                  <a:schemeClr val="bg1"/>
                </a:solidFill>
              </a:rPr>
              <a:t>Projects face a host of risks. Some important risks are as under:</a:t>
            </a:r>
          </a:p>
          <a:p>
            <a:pPr marL="514350" indent="-514350">
              <a:buAutoNum type="arabicPeriod"/>
            </a:pPr>
            <a:r>
              <a:rPr lang="en-US" sz="3200" dirty="0">
                <a:solidFill>
                  <a:srgbClr val="FF0000"/>
                </a:solidFill>
              </a:rPr>
              <a:t>Project Completion Risk: </a:t>
            </a:r>
            <a:r>
              <a:rPr lang="en-US" sz="3200" dirty="0">
                <a:solidFill>
                  <a:schemeClr val="bg1"/>
                </a:solidFill>
              </a:rPr>
              <a:t>Completing the project on time and within the estimated cost itself is a major achievement. A project that is delayed will result in time over-run which will consequently result in cost over-run. If the project promoters are not able to pump in additional funds required to meet the cost over-run, the project runs the risk of coming to a halt.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9905999" cy="6172200"/>
          </a:xfrm>
        </p:spPr>
        <p:txBody>
          <a:bodyPr>
            <a:normAutofit lnSpcReduction="10000"/>
          </a:bodyPr>
          <a:lstStyle/>
          <a:p>
            <a:pPr marL="0" indent="0">
              <a:buNone/>
            </a:pPr>
            <a:r>
              <a:rPr lang="en-US" sz="3200" dirty="0">
                <a:solidFill>
                  <a:schemeClr val="bg1"/>
                </a:solidFill>
              </a:rPr>
              <a:t>When project promoters find it difficult to meet the interest commitment on the borrowed funds, the lenders may not be prepared to fund the project additionally to meet the cost over-run. Once symptoms of delay in project implementation occurs, collecting additional funds becomes difficult, which will add to the problem of project completion. There can be technology failures, which may result in non-completion of projects. For projects with long development / growth period in the fields of fast developing technology, there is risk of project not being completed due to technological vanishment during the course of project implementation.</a:t>
            </a:r>
          </a:p>
        </p:txBody>
      </p:sp>
    </p:spTree>
    <p:extLst>
      <p:ext uri="{BB962C8B-B14F-4D97-AF65-F5344CB8AC3E}">
        <p14:creationId xmlns="" xmlns:p14="http://schemas.microsoft.com/office/powerpoint/2010/main" val="3595275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0"/>
            <a:ext cx="9905999" cy="5486401"/>
          </a:xfrm>
        </p:spPr>
        <p:txBody>
          <a:bodyPr>
            <a:normAutofit/>
          </a:bodyPr>
          <a:lstStyle/>
          <a:p>
            <a:pPr marL="0" indent="0">
              <a:buNone/>
            </a:pPr>
            <a:r>
              <a:rPr lang="en-US" sz="3200" dirty="0">
                <a:solidFill>
                  <a:srgbClr val="FF0000"/>
                </a:solidFill>
              </a:rPr>
              <a:t>2. Resource Risk: </a:t>
            </a:r>
            <a:r>
              <a:rPr lang="en-US" sz="3200" dirty="0">
                <a:solidFill>
                  <a:schemeClr val="bg1"/>
                </a:solidFill>
              </a:rPr>
              <a:t>Raw materials, power, fuel, manpower </a:t>
            </a:r>
            <a:r>
              <a:rPr lang="en-US" sz="3200" dirty="0" err="1">
                <a:solidFill>
                  <a:schemeClr val="bg1"/>
                </a:solidFill>
              </a:rPr>
              <a:t>etc</a:t>
            </a:r>
            <a:r>
              <a:rPr lang="en-US" sz="3200" dirty="0">
                <a:solidFill>
                  <a:schemeClr val="bg1"/>
                </a:solidFill>
              </a:rPr>
              <a:t>, are the resources used by a project. Shortage of raw materials may lead to reduction in capacity utilization and higher cost of production, which will make all profitability estimates wrong. Due to shortage of resources</a:t>
            </a:r>
            <a:r>
              <a:rPr lang="en-US" sz="3200" dirty="0">
                <a:solidFill>
                  <a:srgbClr val="FF0000"/>
                </a:solidFill>
              </a:rPr>
              <a:t> </a:t>
            </a:r>
            <a:r>
              <a:rPr lang="en-US" sz="3200" dirty="0">
                <a:solidFill>
                  <a:schemeClr val="bg1"/>
                </a:solidFill>
              </a:rPr>
              <a:t>the project profitability calculations and the project may run the risk of not earning the estimated returns.</a:t>
            </a:r>
            <a:endParaRPr lang="en-US" sz="3200" dirty="0">
              <a:solidFill>
                <a:srgbClr val="FF0000"/>
              </a:solidFill>
            </a:endParaRPr>
          </a:p>
        </p:txBody>
      </p:sp>
    </p:spTree>
    <p:extLst>
      <p:ext uri="{BB962C8B-B14F-4D97-AF65-F5344CB8AC3E}">
        <p14:creationId xmlns="" xmlns:p14="http://schemas.microsoft.com/office/powerpoint/2010/main" val="323327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9905999" cy="5791200"/>
          </a:xfrm>
        </p:spPr>
        <p:txBody>
          <a:bodyPr>
            <a:normAutofit/>
          </a:bodyPr>
          <a:lstStyle/>
          <a:p>
            <a:pPr marL="0" indent="0">
              <a:buNone/>
            </a:pPr>
            <a:r>
              <a:rPr lang="en-US" sz="3200" dirty="0">
                <a:solidFill>
                  <a:srgbClr val="FF0000"/>
                </a:solidFill>
              </a:rPr>
              <a:t>3. Price Risk: </a:t>
            </a:r>
            <a:r>
              <a:rPr lang="en-US" sz="3200" dirty="0">
                <a:solidFill>
                  <a:schemeClr val="bg1"/>
                </a:solidFill>
              </a:rPr>
              <a:t>Price fluctuations of both inputs and outputs (</a:t>
            </a:r>
            <a:r>
              <a:rPr lang="en-US" sz="3200" dirty="0" err="1">
                <a:solidFill>
                  <a:schemeClr val="bg1"/>
                </a:solidFill>
              </a:rPr>
              <a:t>i.e</a:t>
            </a:r>
            <a:r>
              <a:rPr lang="en-US" sz="3200" dirty="0">
                <a:solidFill>
                  <a:schemeClr val="bg1"/>
                </a:solidFill>
              </a:rPr>
              <a:t> raw materials and finished products) affect the projects. Unforeseen happenings such as Government’s intervention in price fixation, ability of competitors to offer their product to customers at a comparatively cheaper price </a:t>
            </a:r>
            <a:r>
              <a:rPr lang="en-US" sz="3200" dirty="0" err="1">
                <a:solidFill>
                  <a:schemeClr val="bg1"/>
                </a:solidFill>
              </a:rPr>
              <a:t>etc</a:t>
            </a:r>
            <a:r>
              <a:rPr lang="en-US" sz="3200" dirty="0">
                <a:solidFill>
                  <a:schemeClr val="bg1"/>
                </a:solidFill>
              </a:rPr>
              <a:t>, are likely to have an adverse effect.</a:t>
            </a:r>
            <a:endParaRPr lang="en-US" sz="3200" dirty="0">
              <a:solidFill>
                <a:srgbClr val="FF0000"/>
              </a:solidFill>
            </a:endParaRPr>
          </a:p>
        </p:txBody>
      </p:sp>
    </p:spTree>
    <p:extLst>
      <p:ext uri="{BB962C8B-B14F-4D97-AF65-F5344CB8AC3E}">
        <p14:creationId xmlns="" xmlns:p14="http://schemas.microsoft.com/office/powerpoint/2010/main" val="3934594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9905999" cy="5638800"/>
          </a:xfrm>
        </p:spPr>
        <p:txBody>
          <a:bodyPr>
            <a:normAutofit/>
          </a:bodyPr>
          <a:lstStyle/>
          <a:p>
            <a:pPr marL="0" indent="0">
              <a:buNone/>
            </a:pPr>
            <a:r>
              <a:rPr lang="en-US" sz="3200" dirty="0">
                <a:solidFill>
                  <a:srgbClr val="FF0000"/>
                </a:solidFill>
              </a:rPr>
              <a:t>4. Technology Risk: </a:t>
            </a:r>
            <a:r>
              <a:rPr lang="en-US" sz="3200" dirty="0">
                <a:solidFill>
                  <a:schemeClr val="bg1"/>
                </a:solidFill>
              </a:rPr>
              <a:t>Technology risk may appear in two forms. A project that is based on unproven technology (</a:t>
            </a:r>
            <a:r>
              <a:rPr lang="en-US" sz="3200" dirty="0" err="1">
                <a:solidFill>
                  <a:schemeClr val="bg1"/>
                </a:solidFill>
              </a:rPr>
              <a:t>i.e</a:t>
            </a:r>
            <a:r>
              <a:rPr lang="en-US" sz="3200" dirty="0">
                <a:solidFill>
                  <a:schemeClr val="bg1"/>
                </a:solidFill>
              </a:rPr>
              <a:t> a technology that is proved in laboratory but not proved commercially) may have hidden defects which may make the project a non-starter. Rapid growth in technology may make a project obsolete in technology due to the evolution of latest technology.</a:t>
            </a:r>
            <a:endParaRPr lang="en-US" sz="3200" dirty="0">
              <a:solidFill>
                <a:srgbClr val="FF0000"/>
              </a:solidFill>
            </a:endParaRPr>
          </a:p>
        </p:txBody>
      </p:sp>
    </p:spTree>
    <p:extLst>
      <p:ext uri="{BB962C8B-B14F-4D97-AF65-F5344CB8AC3E}">
        <p14:creationId xmlns="" xmlns:p14="http://schemas.microsoft.com/office/powerpoint/2010/main" val="3607974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9905999" cy="5638800"/>
          </a:xfrm>
        </p:spPr>
        <p:txBody>
          <a:bodyPr>
            <a:normAutofit lnSpcReduction="10000"/>
          </a:bodyPr>
          <a:lstStyle/>
          <a:p>
            <a:pPr marL="0" indent="0">
              <a:buNone/>
            </a:pPr>
            <a:r>
              <a:rPr lang="en-US" sz="3200" dirty="0">
                <a:solidFill>
                  <a:srgbClr val="FF0000"/>
                </a:solidFill>
              </a:rPr>
              <a:t>5. Political Risk: </a:t>
            </a:r>
            <a:r>
              <a:rPr lang="en-US" sz="3200" dirty="0">
                <a:solidFill>
                  <a:schemeClr val="bg1"/>
                </a:solidFill>
              </a:rPr>
              <a:t>The Government acts as a watch dog of the country’s economy and frame rules and regulations for regulating the country’s economy. The Government intervenes in many forms such as levying and regulating taxes, regulating monopolistic trade practices, imposing import duties, promoting exports, prohibiting export of certain commodities, issuing import licenses, controlling foreign exchange transactions, price controls, expropriation, nationalization etc. Political risk is a major risk since it cannot be predicted easily.</a:t>
            </a:r>
            <a:endParaRPr lang="en-US" sz="3200" dirty="0">
              <a:solidFill>
                <a:srgbClr val="FF0000"/>
              </a:solidFill>
            </a:endParaRPr>
          </a:p>
        </p:txBody>
      </p:sp>
    </p:spTree>
    <p:extLst>
      <p:ext uri="{BB962C8B-B14F-4D97-AF65-F5344CB8AC3E}">
        <p14:creationId xmlns="" xmlns:p14="http://schemas.microsoft.com/office/powerpoint/2010/main" val="293851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10820400" cy="5943600"/>
          </a:xfrm>
        </p:spPr>
        <p:txBody>
          <a:bodyPr>
            <a:normAutofit/>
          </a:bodyPr>
          <a:lstStyle/>
          <a:p>
            <a:pPr>
              <a:buNone/>
            </a:pPr>
            <a:r>
              <a:rPr lang="en-US" sz="2800" b="1" dirty="0">
                <a:solidFill>
                  <a:srgbClr val="FF0000"/>
                </a:solidFill>
              </a:rPr>
              <a:t>Subject Objective: </a:t>
            </a:r>
            <a:r>
              <a:rPr lang="en-US" sz="2800" dirty="0">
                <a:solidFill>
                  <a:schemeClr val="bg1"/>
                </a:solidFill>
              </a:rPr>
              <a:t>To acquaint the students of Business Administration with different areas of Project Management and </a:t>
            </a:r>
            <a:r>
              <a:rPr lang="en-US" sz="2800" dirty="0" err="1">
                <a:solidFill>
                  <a:schemeClr val="bg1"/>
                </a:solidFill>
              </a:rPr>
              <a:t>familiarise</a:t>
            </a:r>
            <a:r>
              <a:rPr lang="en-US" sz="2800" dirty="0">
                <a:solidFill>
                  <a:schemeClr val="bg1"/>
                </a:solidFill>
              </a:rPr>
              <a:t> them with the parameters needed for preparation of a project.</a:t>
            </a:r>
          </a:p>
          <a:p>
            <a:pPr>
              <a:buNone/>
            </a:pPr>
            <a:r>
              <a:rPr lang="en-US" sz="2800" b="1" dirty="0">
                <a:solidFill>
                  <a:srgbClr val="FF0000"/>
                </a:solidFill>
              </a:rPr>
              <a:t>Syllabus: </a:t>
            </a:r>
            <a:endParaRPr lang="en-US" sz="2800" dirty="0">
              <a:solidFill>
                <a:srgbClr val="FF0000"/>
              </a:solidFill>
            </a:endParaRPr>
          </a:p>
          <a:p>
            <a:pPr>
              <a:buNone/>
            </a:pPr>
            <a:r>
              <a:rPr lang="en-US" sz="2800" b="1" dirty="0">
                <a:solidFill>
                  <a:schemeClr val="bg1"/>
                </a:solidFill>
              </a:rPr>
              <a:t>Unit 1- </a:t>
            </a:r>
            <a:r>
              <a:rPr lang="en-US" sz="2800" dirty="0">
                <a:solidFill>
                  <a:schemeClr val="bg1"/>
                </a:solidFill>
              </a:rPr>
              <a:t>Project</a:t>
            </a:r>
          </a:p>
          <a:p>
            <a:pPr>
              <a:buNone/>
            </a:pPr>
            <a:r>
              <a:rPr lang="en-US" sz="2800" b="1" dirty="0">
                <a:solidFill>
                  <a:schemeClr val="bg1"/>
                </a:solidFill>
              </a:rPr>
              <a:t>Unit 2- </a:t>
            </a:r>
            <a:r>
              <a:rPr lang="en-US" sz="2800" dirty="0">
                <a:solidFill>
                  <a:schemeClr val="bg1"/>
                </a:solidFill>
              </a:rPr>
              <a:t>Project Planning</a:t>
            </a:r>
          </a:p>
          <a:p>
            <a:pPr>
              <a:buNone/>
            </a:pPr>
            <a:r>
              <a:rPr lang="en-US" sz="2800" b="1" dirty="0">
                <a:solidFill>
                  <a:schemeClr val="bg1"/>
                </a:solidFill>
              </a:rPr>
              <a:t>Unit 3- </a:t>
            </a:r>
            <a:r>
              <a:rPr lang="en-US" sz="2800" dirty="0">
                <a:solidFill>
                  <a:schemeClr val="bg1"/>
                </a:solidFill>
              </a:rPr>
              <a:t>Project Monitoring</a:t>
            </a:r>
          </a:p>
          <a:p>
            <a:pPr>
              <a:buNone/>
            </a:pPr>
            <a:r>
              <a:rPr lang="en-US" sz="2800" b="1" dirty="0">
                <a:solidFill>
                  <a:schemeClr val="bg1"/>
                </a:solidFill>
              </a:rPr>
              <a:t>Unit 4- </a:t>
            </a:r>
            <a:r>
              <a:rPr lang="en-US" sz="2800" dirty="0">
                <a:solidFill>
                  <a:schemeClr val="bg1"/>
                </a:solidFill>
              </a:rPr>
              <a:t>Project Team Management</a:t>
            </a:r>
          </a:p>
          <a:p>
            <a:pPr>
              <a:buNone/>
            </a:pPr>
            <a:r>
              <a:rPr lang="en-US" sz="2800" b="1" dirty="0">
                <a:solidFill>
                  <a:schemeClr val="bg1"/>
                </a:solidFill>
              </a:rPr>
              <a:t>Unit 5- </a:t>
            </a:r>
            <a:r>
              <a:rPr lang="en-US" sz="2800" dirty="0">
                <a:solidFill>
                  <a:schemeClr val="bg1"/>
                </a:solidFill>
              </a:rPr>
              <a:t>Closing the Project</a:t>
            </a:r>
            <a:endParaRPr lang="en-US" sz="2800"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81000"/>
            <a:ext cx="9905999" cy="6096000"/>
          </a:xfrm>
        </p:spPr>
        <p:txBody>
          <a:bodyPr>
            <a:normAutofit lnSpcReduction="10000"/>
          </a:bodyPr>
          <a:lstStyle/>
          <a:p>
            <a:pPr marL="0" indent="0">
              <a:buNone/>
            </a:pPr>
            <a:r>
              <a:rPr lang="en-US" sz="3200" dirty="0">
                <a:solidFill>
                  <a:srgbClr val="FF0000"/>
                </a:solidFill>
              </a:rPr>
              <a:t>6. Interest Rate Risk: </a:t>
            </a:r>
            <a:r>
              <a:rPr lang="en-US" sz="3200" dirty="0">
                <a:solidFill>
                  <a:schemeClr val="bg1"/>
                </a:solidFill>
              </a:rPr>
              <a:t>Fluctuations in interest rate may bring in an adverse effect. </a:t>
            </a:r>
            <a:r>
              <a:rPr lang="en-US" sz="3200" dirty="0" err="1">
                <a:solidFill>
                  <a:schemeClr val="bg1"/>
                </a:solidFill>
              </a:rPr>
              <a:t>Eg</a:t>
            </a:r>
            <a:r>
              <a:rPr lang="en-US" sz="3200" dirty="0">
                <a:solidFill>
                  <a:schemeClr val="bg1"/>
                </a:solidFill>
              </a:rPr>
              <a:t>: If project is funded by way of long-term borrowings at a particular rate of interest and if the interest rate falls down subsequently, the project that availed long-term borrowing at a higher interest rate has to repay the loan only at the higher rate of interest. New entrants who set up similar projects may have access to long-term loans at the prevailing rate of interest which may be cheaper. In such a situation, projects that were implemented with high-cost borrowings will find it difficult to compete with the new entrants.</a:t>
            </a:r>
            <a:endParaRPr lang="en-US" sz="3200" dirty="0">
              <a:solidFill>
                <a:srgbClr val="FF0000"/>
              </a:solidFill>
            </a:endParaRPr>
          </a:p>
        </p:txBody>
      </p:sp>
    </p:spTree>
    <p:extLst>
      <p:ext uri="{BB962C8B-B14F-4D97-AF65-F5344CB8AC3E}">
        <p14:creationId xmlns="" xmlns:p14="http://schemas.microsoft.com/office/powerpoint/2010/main" val="452317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9905999" cy="5715000"/>
          </a:xfrm>
        </p:spPr>
        <p:txBody>
          <a:bodyPr>
            <a:normAutofit/>
          </a:bodyPr>
          <a:lstStyle/>
          <a:p>
            <a:pPr marL="0" indent="0">
              <a:buNone/>
            </a:pPr>
            <a:r>
              <a:rPr lang="en-US" sz="3200" dirty="0">
                <a:solidFill>
                  <a:srgbClr val="FF0000"/>
                </a:solidFill>
              </a:rPr>
              <a:t>	</a:t>
            </a:r>
            <a:r>
              <a:rPr lang="en-US" sz="3200" dirty="0">
                <a:solidFill>
                  <a:schemeClr val="bg1"/>
                </a:solidFill>
              </a:rPr>
              <a:t>On the other hand, if the interest rate increases in future, the interest on working capital finance increases, which will result in lower profit margins than estimated at the time of project appraisal.</a:t>
            </a:r>
          </a:p>
          <a:p>
            <a:pPr marL="0" indent="0">
              <a:buNone/>
            </a:pPr>
            <a:r>
              <a:rPr lang="en-US" sz="3200" dirty="0">
                <a:solidFill>
                  <a:srgbClr val="FF0000"/>
                </a:solidFill>
              </a:rPr>
              <a:t>7. Exchange Rate Risk: </a:t>
            </a:r>
            <a:r>
              <a:rPr lang="en-US" sz="3200" dirty="0">
                <a:solidFill>
                  <a:schemeClr val="bg1"/>
                </a:solidFill>
              </a:rPr>
              <a:t>It is also called Currency Risk. It is the risk arising from currency fluctuations. Volatile exchange rates can reduce cost and productivity advantages gained over years of hard work. Firms exposed to international economy face this risk. </a:t>
            </a:r>
            <a:endParaRPr lang="en-US" sz="3200" dirty="0">
              <a:solidFill>
                <a:srgbClr val="FF0000"/>
              </a:solidFill>
            </a:endParaRPr>
          </a:p>
        </p:txBody>
      </p:sp>
    </p:spTree>
    <p:extLst>
      <p:ext uri="{BB962C8B-B14F-4D97-AF65-F5344CB8AC3E}">
        <p14:creationId xmlns="" xmlns:p14="http://schemas.microsoft.com/office/powerpoint/2010/main" val="301036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85800"/>
            <a:ext cx="9905999" cy="5486400"/>
          </a:xfrm>
        </p:spPr>
        <p:txBody>
          <a:bodyPr>
            <a:normAutofit/>
          </a:bodyPr>
          <a:lstStyle/>
          <a:p>
            <a:pPr marL="0" indent="0">
              <a:buNone/>
            </a:pPr>
            <a:r>
              <a:rPr lang="en-US" sz="3200" dirty="0">
                <a:solidFill>
                  <a:schemeClr val="bg1"/>
                </a:solidFill>
              </a:rPr>
              <a:t>When the firm has entered into an agreement agreeing to make foreign currency denominated transaction / payments or agreeing to receive payments in foreign currency, the firm is exposed to exchange rate risk. The firm will incur loss if the exchange rate of the foreign currency has moved adversely and will earn profit if the exchange rate has moved </a:t>
            </a:r>
            <a:r>
              <a:rPr lang="en-US" sz="3200" dirty="0" err="1">
                <a:solidFill>
                  <a:schemeClr val="bg1"/>
                </a:solidFill>
              </a:rPr>
              <a:t>favourably</a:t>
            </a:r>
            <a:r>
              <a:rPr lang="en-US" sz="3200" dirty="0">
                <a:solidFill>
                  <a:schemeClr val="bg1"/>
                </a:solidFill>
              </a:rPr>
              <a:t>.</a:t>
            </a:r>
            <a:endParaRPr lang="en-US" sz="3200" dirty="0">
              <a:solidFill>
                <a:srgbClr val="FF0000"/>
              </a:solidFill>
            </a:endParaRPr>
          </a:p>
          <a:p>
            <a:pPr marL="0" indent="0">
              <a:buNone/>
            </a:pPr>
            <a:endParaRPr lang="en-US" sz="3200" dirty="0">
              <a:solidFill>
                <a:schemeClr val="bg1"/>
              </a:solidFill>
            </a:endParaRPr>
          </a:p>
        </p:txBody>
      </p:sp>
    </p:spTree>
    <p:extLst>
      <p:ext uri="{BB962C8B-B14F-4D97-AF65-F5344CB8AC3E}">
        <p14:creationId xmlns="" xmlns:p14="http://schemas.microsoft.com/office/powerpoint/2010/main" val="349467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95400" y="685800"/>
            <a:ext cx="9829800" cy="5562600"/>
          </a:xfrm>
        </p:spPr>
      </p:pic>
    </p:spTree>
    <p:extLst>
      <p:ext uri="{BB962C8B-B14F-4D97-AF65-F5344CB8AC3E}">
        <p14:creationId xmlns="" xmlns:p14="http://schemas.microsoft.com/office/powerpoint/2010/main" val="886735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9905999" cy="5715000"/>
          </a:xfrm>
        </p:spPr>
        <p:txBody>
          <a:bodyPr>
            <a:normAutofit lnSpcReduction="10000"/>
          </a:bodyPr>
          <a:lstStyle/>
          <a:p>
            <a:pPr marL="0" indent="0">
              <a:buNone/>
            </a:pPr>
            <a:r>
              <a:rPr lang="en-US" sz="3200" dirty="0">
                <a:solidFill>
                  <a:schemeClr val="bg1"/>
                </a:solidFill>
              </a:rPr>
              <a:t>Project Management is a methodical approach to planning and guiding project processes from the beginning to the end.</a:t>
            </a:r>
          </a:p>
          <a:p>
            <a:pPr marL="0" indent="0">
              <a:buNone/>
            </a:pPr>
            <a:r>
              <a:rPr lang="en-US" sz="3200" dirty="0">
                <a:solidFill>
                  <a:schemeClr val="bg1"/>
                </a:solidFill>
              </a:rPr>
              <a:t>Project Management is an organized venture for managing projects. It involves scientific application of modern tools and techniques in planning, financing, implementing, monitoring, controlling and coordinating unique activities or tasks to produce desirable outputs in accordance with the pre-determined objectives within the constraints of time &amp; cost.</a:t>
            </a:r>
          </a:p>
        </p:txBody>
      </p:sp>
    </p:spTree>
    <p:extLst>
      <p:ext uri="{BB962C8B-B14F-4D97-AF65-F5344CB8AC3E}">
        <p14:creationId xmlns="" xmlns:p14="http://schemas.microsoft.com/office/powerpoint/2010/main" val="3879275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10212388" cy="5791200"/>
          </a:xfrm>
        </p:spPr>
        <p:txBody>
          <a:bodyPr>
            <a:normAutofit/>
          </a:bodyPr>
          <a:lstStyle/>
          <a:p>
            <a:pPr marL="0" indent="0">
              <a:buNone/>
            </a:pPr>
            <a:r>
              <a:rPr lang="en-US" sz="3200" dirty="0">
                <a:solidFill>
                  <a:schemeClr val="bg1"/>
                </a:solidFill>
              </a:rPr>
              <a:t>Project Management refers to the management of projects, which are temporary, non-routine, one time endeavor, undertaken for producing a definite product or offering an unique service.</a:t>
            </a:r>
          </a:p>
          <a:p>
            <a:pPr marL="0" indent="0">
              <a:buNone/>
            </a:pPr>
            <a:r>
              <a:rPr lang="en-US" sz="3200" b="1" dirty="0">
                <a:solidFill>
                  <a:srgbClr val="FFFF00"/>
                </a:solidFill>
              </a:rPr>
              <a:t>Definition:</a:t>
            </a:r>
          </a:p>
          <a:p>
            <a:pPr marL="0" indent="0">
              <a:buNone/>
            </a:pPr>
            <a:r>
              <a:rPr lang="en-US" sz="3200" dirty="0">
                <a:solidFill>
                  <a:schemeClr val="bg1"/>
                </a:solidFill>
              </a:rPr>
              <a:t>Project Management Institute (PMI) defines project management as “the application of knowledge, skills, tools and techniques to a broad range of activities in order to meet the requirements of a particular project.”</a:t>
            </a:r>
          </a:p>
        </p:txBody>
      </p:sp>
    </p:spTree>
    <p:extLst>
      <p:ext uri="{BB962C8B-B14F-4D97-AF65-F5344CB8AC3E}">
        <p14:creationId xmlns="" xmlns:p14="http://schemas.microsoft.com/office/powerpoint/2010/main" val="3199391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609600"/>
            <a:ext cx="9905999" cy="5638800"/>
          </a:xfrm>
        </p:spPr>
        <p:txBody>
          <a:bodyPr>
            <a:normAutofit/>
          </a:bodyPr>
          <a:lstStyle/>
          <a:p>
            <a:pPr marL="0" indent="0">
              <a:buNone/>
            </a:pPr>
            <a:r>
              <a:rPr lang="en-US" sz="4400" b="1" dirty="0">
                <a:solidFill>
                  <a:srgbClr val="FFFF00"/>
                </a:solidFill>
              </a:rPr>
              <a:t>Objectives of Project Management: </a:t>
            </a:r>
          </a:p>
          <a:p>
            <a:pPr marL="0" indent="0">
              <a:buNone/>
            </a:pPr>
            <a:endParaRPr lang="en-US" sz="3200" b="1" dirty="0">
              <a:solidFill>
                <a:srgbClr val="FFFF00"/>
              </a:solidFill>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17030" y="1668439"/>
            <a:ext cx="8662737" cy="4572000"/>
          </a:xfrm>
          <a:prstGeom prst="rect">
            <a:avLst/>
          </a:prstGeom>
        </p:spPr>
      </p:pic>
    </p:spTree>
    <p:extLst>
      <p:ext uri="{BB962C8B-B14F-4D97-AF65-F5344CB8AC3E}">
        <p14:creationId xmlns="" xmlns:p14="http://schemas.microsoft.com/office/powerpoint/2010/main" val="461857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136188" cy="6019800"/>
          </a:xfrm>
        </p:spPr>
        <p:txBody>
          <a:bodyPr>
            <a:normAutofit/>
          </a:bodyPr>
          <a:lstStyle/>
          <a:p>
            <a:pPr marL="0" indent="0">
              <a:buNone/>
            </a:pPr>
            <a:r>
              <a:rPr lang="en-US" sz="3200" dirty="0">
                <a:solidFill>
                  <a:schemeClr val="bg1"/>
                </a:solidFill>
              </a:rPr>
              <a:t>The main objectives of project management are:</a:t>
            </a:r>
          </a:p>
          <a:p>
            <a:pPr>
              <a:buFont typeface="Courier New" panose="02070309020205020404" pitchFamily="49" charset="0"/>
              <a:buChar char="o"/>
            </a:pPr>
            <a:r>
              <a:rPr lang="en-US" sz="3200" dirty="0">
                <a:solidFill>
                  <a:schemeClr val="bg1"/>
                </a:solidFill>
              </a:rPr>
              <a:t> To agree exactly what a project is meant to do and what it is meant to deliver</a:t>
            </a:r>
          </a:p>
          <a:p>
            <a:pPr>
              <a:buFont typeface="Courier New" panose="02070309020205020404" pitchFamily="49" charset="0"/>
              <a:buChar char="o"/>
            </a:pPr>
            <a:r>
              <a:rPr lang="en-US" sz="3200" dirty="0">
                <a:solidFill>
                  <a:schemeClr val="bg1"/>
                </a:solidFill>
              </a:rPr>
              <a:t> To agree the scope, timescales, cost and quality of a project</a:t>
            </a:r>
          </a:p>
          <a:p>
            <a:pPr>
              <a:buFont typeface="Courier New" panose="02070309020205020404" pitchFamily="49" charset="0"/>
              <a:buChar char="o"/>
            </a:pPr>
            <a:r>
              <a:rPr lang="en-US" sz="3200" dirty="0">
                <a:solidFill>
                  <a:schemeClr val="bg1"/>
                </a:solidFill>
              </a:rPr>
              <a:t> To maintain a schedule and project plan</a:t>
            </a:r>
          </a:p>
          <a:p>
            <a:pPr>
              <a:buFont typeface="Courier New" panose="02070309020205020404" pitchFamily="49" charset="0"/>
              <a:buChar char="o"/>
            </a:pPr>
            <a:r>
              <a:rPr lang="en-US" sz="3200" dirty="0">
                <a:solidFill>
                  <a:schemeClr val="bg1"/>
                </a:solidFill>
              </a:rPr>
              <a:t> To deliver the agreed outcomes of the project to the right scope, timescales, cost &amp; quality</a:t>
            </a:r>
          </a:p>
          <a:p>
            <a:pPr>
              <a:buFont typeface="Courier New" panose="02070309020205020404" pitchFamily="49" charset="0"/>
              <a:buChar char="o"/>
            </a:pPr>
            <a:r>
              <a:rPr lang="en-US" sz="3200" dirty="0">
                <a:solidFill>
                  <a:schemeClr val="bg1"/>
                </a:solidFill>
              </a:rPr>
              <a:t>To manage risks, issues </a:t>
            </a:r>
            <a:r>
              <a:rPr lang="en-US" sz="3200" dirty="0" err="1">
                <a:solidFill>
                  <a:schemeClr val="bg1"/>
                </a:solidFill>
              </a:rPr>
              <a:t>etc</a:t>
            </a:r>
            <a:endParaRPr lang="en-US" sz="3200" dirty="0">
              <a:solidFill>
                <a:schemeClr val="bg1"/>
              </a:solidFill>
            </a:endParaRPr>
          </a:p>
          <a:p>
            <a:pPr marL="0" indent="0">
              <a:buNone/>
            </a:pPr>
            <a:endParaRPr lang="en-US" sz="3200" dirty="0">
              <a:solidFill>
                <a:schemeClr val="bg1"/>
              </a:solidFill>
            </a:endParaRPr>
          </a:p>
          <a:p>
            <a:pPr>
              <a:buFont typeface="Courier New" panose="02070309020205020404" pitchFamily="49" charset="0"/>
              <a:buChar char="o"/>
            </a:pPr>
            <a:endParaRPr lang="en-US" sz="3200" dirty="0">
              <a:solidFill>
                <a:schemeClr val="bg1"/>
              </a:solidFill>
            </a:endParaRPr>
          </a:p>
        </p:txBody>
      </p:sp>
    </p:spTree>
    <p:extLst>
      <p:ext uri="{BB962C8B-B14F-4D97-AF65-F5344CB8AC3E}">
        <p14:creationId xmlns="" xmlns:p14="http://schemas.microsoft.com/office/powerpoint/2010/main" val="1555380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28600"/>
            <a:ext cx="10212388" cy="6477000"/>
          </a:xfrm>
        </p:spPr>
        <p:txBody>
          <a:bodyPr>
            <a:normAutofit/>
          </a:bodyPr>
          <a:lstStyle/>
          <a:p>
            <a:pPr>
              <a:buFont typeface="Courier New" panose="02070309020205020404" pitchFamily="49" charset="0"/>
              <a:buChar char="o"/>
            </a:pPr>
            <a:r>
              <a:rPr lang="en-US" sz="3200" dirty="0">
                <a:solidFill>
                  <a:schemeClr val="bg1"/>
                </a:solidFill>
              </a:rPr>
              <a:t> To provide communications, reports and progress updates throughout the lifecycle of the project</a:t>
            </a:r>
          </a:p>
          <a:p>
            <a:pPr>
              <a:buFont typeface="Courier New" panose="02070309020205020404" pitchFamily="49" charset="0"/>
              <a:buChar char="o"/>
            </a:pPr>
            <a:r>
              <a:rPr lang="en-US" sz="3200" dirty="0">
                <a:solidFill>
                  <a:schemeClr val="bg1"/>
                </a:solidFill>
              </a:rPr>
              <a:t>To make sure that the business gets the outcome that it wants from the project</a:t>
            </a:r>
          </a:p>
          <a:p>
            <a:pPr>
              <a:buFont typeface="Courier New" panose="02070309020205020404" pitchFamily="49" charset="0"/>
              <a:buChar char="o"/>
            </a:pPr>
            <a:r>
              <a:rPr lang="en-US" sz="3200" dirty="0">
                <a:solidFill>
                  <a:schemeClr val="bg1"/>
                </a:solidFill>
              </a:rPr>
              <a:t>To manage policies, processes, tools, frameworks, techniques, people &amp; relationships to a successful project outcome</a:t>
            </a:r>
          </a:p>
          <a:p>
            <a:pPr>
              <a:buFont typeface="Courier New" panose="02070309020205020404" pitchFamily="49" charset="0"/>
              <a:buChar char="o"/>
            </a:pPr>
            <a:r>
              <a:rPr lang="en-US" sz="3200" dirty="0">
                <a:solidFill>
                  <a:schemeClr val="bg1"/>
                </a:solidFill>
              </a:rPr>
              <a:t> To minimize any impact on normal business operations</a:t>
            </a:r>
          </a:p>
          <a:p>
            <a:pPr marL="0" indent="0">
              <a:buNone/>
            </a:pPr>
            <a:endParaRPr lang="en-US" sz="3200" dirty="0">
              <a:solidFill>
                <a:schemeClr val="bg1"/>
              </a:solidFill>
            </a:endParaRPr>
          </a:p>
          <a:p>
            <a:pPr>
              <a:buFont typeface="Courier New" panose="02070309020205020404" pitchFamily="49" charset="0"/>
              <a:buChar char="o"/>
            </a:pPr>
            <a:endParaRPr lang="en-US" sz="3200" dirty="0">
              <a:solidFill>
                <a:schemeClr val="bg1"/>
              </a:solidFill>
            </a:endParaRPr>
          </a:p>
        </p:txBody>
      </p:sp>
    </p:spTree>
    <p:extLst>
      <p:ext uri="{BB962C8B-B14F-4D97-AF65-F5344CB8AC3E}">
        <p14:creationId xmlns="" xmlns:p14="http://schemas.microsoft.com/office/powerpoint/2010/main" val="3842658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09600"/>
            <a:ext cx="9905999" cy="5638800"/>
          </a:xfrm>
        </p:spPr>
        <p:txBody>
          <a:bodyPr>
            <a:normAutofit/>
          </a:bodyPr>
          <a:lstStyle/>
          <a:p>
            <a:pPr marL="0" indent="0">
              <a:buNone/>
            </a:pPr>
            <a:r>
              <a:rPr lang="en-US" sz="3200" b="1" dirty="0">
                <a:solidFill>
                  <a:srgbClr val="FFFF00"/>
                </a:solidFill>
              </a:rPr>
              <a:t>Importance of Project Management: </a:t>
            </a:r>
          </a:p>
          <a:p>
            <a:pPr marL="0" indent="0">
              <a:buNone/>
            </a:pPr>
            <a:r>
              <a:rPr lang="en-US" sz="3200" dirty="0">
                <a:solidFill>
                  <a:schemeClr val="bg1"/>
                </a:solidFill>
              </a:rPr>
              <a:t>	Project Management is a growing field used increasingly by businesses of all sizes. As entrepreneurs and company executives deal with the daily responsibilities of managing an organization, it is important to use dedicated project managers to oversee projects from conception to completion.</a:t>
            </a:r>
          </a:p>
          <a:p>
            <a:pPr marL="0" indent="0">
              <a:buNone/>
            </a:pPr>
            <a:endParaRPr lang="en-US" sz="3200" dirty="0">
              <a:solidFill>
                <a:schemeClr val="bg1"/>
              </a:solidFill>
            </a:endParaRPr>
          </a:p>
          <a:p>
            <a:pPr marL="0" indent="0">
              <a:buNone/>
            </a:pPr>
            <a:endParaRPr lang="en-US" sz="3200" b="1" dirty="0">
              <a:solidFill>
                <a:schemeClr val="bg1"/>
              </a:solidFill>
            </a:endParaRPr>
          </a:p>
        </p:txBody>
      </p:sp>
    </p:spTree>
    <p:extLst>
      <p:ext uri="{BB962C8B-B14F-4D97-AF65-F5344CB8AC3E}">
        <p14:creationId xmlns="" xmlns:p14="http://schemas.microsoft.com/office/powerpoint/2010/main" val="342146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33400"/>
            <a:ext cx="10744200" cy="5791200"/>
          </a:xfrm>
        </p:spPr>
        <p:txBody>
          <a:bodyPr>
            <a:normAutofit/>
          </a:bodyPr>
          <a:lstStyle/>
          <a:p>
            <a:pPr>
              <a:buNone/>
            </a:pPr>
            <a:r>
              <a:rPr lang="en-US" sz="2800" b="1" dirty="0">
                <a:solidFill>
                  <a:srgbClr val="FF0000"/>
                </a:solidFill>
              </a:rPr>
              <a:t>Books for Reference:</a:t>
            </a:r>
          </a:p>
          <a:p>
            <a:pPr>
              <a:buNone/>
            </a:pPr>
            <a:endParaRPr lang="en-US" sz="2800" b="1" dirty="0">
              <a:solidFill>
                <a:srgbClr val="FF0000"/>
              </a:solidFill>
            </a:endParaRPr>
          </a:p>
          <a:p>
            <a:pPr>
              <a:buNone/>
            </a:pPr>
            <a:r>
              <a:rPr lang="en-US" sz="2800" b="1" dirty="0">
                <a:solidFill>
                  <a:schemeClr val="bg1"/>
                </a:solidFill>
              </a:rPr>
              <a:t>Project Management – S </a:t>
            </a:r>
            <a:r>
              <a:rPr lang="en-US" sz="2800" b="1" dirty="0" err="1">
                <a:solidFill>
                  <a:schemeClr val="bg1"/>
                </a:solidFill>
              </a:rPr>
              <a:t>Choudhury</a:t>
            </a:r>
            <a:endParaRPr lang="en-US" sz="2800" b="1" dirty="0">
              <a:solidFill>
                <a:schemeClr val="bg1"/>
              </a:solidFill>
            </a:endParaRPr>
          </a:p>
          <a:p>
            <a:pPr>
              <a:buNone/>
            </a:pPr>
            <a:r>
              <a:rPr lang="en-US" sz="2800" b="1" dirty="0">
                <a:solidFill>
                  <a:schemeClr val="bg1"/>
                </a:solidFill>
              </a:rPr>
              <a:t>Project Management – </a:t>
            </a:r>
            <a:r>
              <a:rPr lang="en-US" sz="2800" b="1" dirty="0" err="1">
                <a:solidFill>
                  <a:schemeClr val="bg1"/>
                </a:solidFill>
              </a:rPr>
              <a:t>Nagarajan</a:t>
            </a:r>
            <a:r>
              <a:rPr lang="en-US" sz="2800" b="1" dirty="0">
                <a:solidFill>
                  <a:schemeClr val="bg1"/>
                </a:solidFill>
              </a:rPr>
              <a:t> </a:t>
            </a:r>
          </a:p>
          <a:p>
            <a:pPr>
              <a:buNone/>
            </a:pPr>
            <a:r>
              <a:rPr lang="en-US" sz="2800" b="1" dirty="0">
                <a:solidFill>
                  <a:schemeClr val="bg1"/>
                </a:solidFill>
              </a:rPr>
              <a:t>Project Management – </a:t>
            </a:r>
            <a:r>
              <a:rPr lang="en-US" sz="2800" b="1" dirty="0" err="1">
                <a:solidFill>
                  <a:schemeClr val="bg1"/>
                </a:solidFill>
              </a:rPr>
              <a:t>Bhavesh</a:t>
            </a:r>
            <a:r>
              <a:rPr lang="en-US" sz="2800" b="1" dirty="0">
                <a:solidFill>
                  <a:schemeClr val="bg1"/>
                </a:solidFill>
              </a:rPr>
              <a:t> M Patel</a:t>
            </a:r>
          </a:p>
          <a:p>
            <a:pPr>
              <a:buNone/>
            </a:pPr>
            <a:r>
              <a:rPr lang="en-US" sz="2800" b="1" dirty="0">
                <a:solidFill>
                  <a:schemeClr val="bg1"/>
                </a:solidFill>
              </a:rPr>
              <a:t>Project Management – </a:t>
            </a:r>
            <a:r>
              <a:rPr lang="en-US" sz="2800" b="1" dirty="0" err="1">
                <a:solidFill>
                  <a:schemeClr val="bg1"/>
                </a:solidFill>
              </a:rPr>
              <a:t>Yathish</a:t>
            </a:r>
            <a:r>
              <a:rPr lang="en-US" sz="2800" b="1" dirty="0">
                <a:solidFill>
                  <a:schemeClr val="bg1"/>
                </a:solidFill>
              </a:rPr>
              <a:t> Kumar</a:t>
            </a:r>
          </a:p>
          <a:p>
            <a:pPr>
              <a:buNone/>
            </a:pPr>
            <a:r>
              <a:rPr lang="en-US" sz="2800" b="1" dirty="0">
                <a:solidFill>
                  <a:schemeClr val="bg1"/>
                </a:solidFill>
              </a:rPr>
              <a:t>Cases in Project Management – Sunil </a:t>
            </a:r>
            <a:r>
              <a:rPr lang="en-US" sz="2800" b="1" dirty="0" err="1">
                <a:solidFill>
                  <a:schemeClr val="bg1"/>
                </a:solidFill>
              </a:rPr>
              <a:t>Abrol</a:t>
            </a:r>
            <a:endParaRPr lang="en-US" sz="2800" b="1" dirty="0">
              <a:solidFill>
                <a:schemeClr val="bg1"/>
              </a:solidFill>
            </a:endParaRPr>
          </a:p>
          <a:p>
            <a:pPr>
              <a:buNone/>
            </a:pPr>
            <a:r>
              <a:rPr lang="en-US" sz="2800" b="1" dirty="0">
                <a:solidFill>
                  <a:schemeClr val="bg1"/>
                </a:solidFill>
              </a:rPr>
              <a:t>Project Management - </a:t>
            </a:r>
            <a:r>
              <a:rPr lang="en-US" sz="2800" b="1" dirty="0" err="1">
                <a:solidFill>
                  <a:schemeClr val="bg1"/>
                </a:solidFill>
              </a:rPr>
              <a:t>Gopalakrishnan</a:t>
            </a:r>
            <a:endParaRPr lang="en-US" sz="2800" b="1"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212388" cy="5486400"/>
          </a:xfrm>
        </p:spPr>
        <p:txBody>
          <a:bodyPr>
            <a:normAutofit/>
          </a:bodyPr>
          <a:lstStyle/>
          <a:p>
            <a:pPr marL="0" indent="0">
              <a:buNone/>
            </a:pPr>
            <a:r>
              <a:rPr lang="en-US" sz="3200" dirty="0">
                <a:solidFill>
                  <a:schemeClr val="bg1"/>
                </a:solidFill>
              </a:rPr>
              <a:t>	Project Management is the art of managing the project and its deliverables with a view to produce finished products or service.</a:t>
            </a:r>
          </a:p>
          <a:p>
            <a:pPr marL="0" indent="0">
              <a:buNone/>
            </a:pPr>
            <a:r>
              <a:rPr lang="en-US" sz="3200" dirty="0">
                <a:solidFill>
                  <a:schemeClr val="bg1"/>
                </a:solidFill>
              </a:rPr>
              <a:t>		Project Management includes identifying requirements, establishing clear and achievable objectives, balancing the competing demands from the different stakeholders and ensuring that a commodity of purpose is achieved.</a:t>
            </a:r>
          </a:p>
          <a:p>
            <a:pPr marL="0" indent="0">
              <a:buNone/>
            </a:pPr>
            <a:endParaRPr lang="en-US" sz="3200" dirty="0">
              <a:solidFill>
                <a:schemeClr val="bg1"/>
              </a:solidFill>
            </a:endParaRPr>
          </a:p>
        </p:txBody>
      </p:sp>
    </p:spTree>
    <p:extLst>
      <p:ext uri="{BB962C8B-B14F-4D97-AF65-F5344CB8AC3E}">
        <p14:creationId xmlns="" xmlns:p14="http://schemas.microsoft.com/office/powerpoint/2010/main" val="1599100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04800"/>
            <a:ext cx="10212388" cy="6172200"/>
          </a:xfrm>
        </p:spPr>
        <p:txBody>
          <a:bodyPr>
            <a:noAutofit/>
          </a:bodyPr>
          <a:lstStyle/>
          <a:p>
            <a:pPr marL="0" indent="0">
              <a:buNone/>
            </a:pPr>
            <a:r>
              <a:rPr lang="en-US" sz="3200" dirty="0">
                <a:solidFill>
                  <a:schemeClr val="bg1"/>
                </a:solidFill>
              </a:rPr>
              <a:t>	It is clear that unless there is a structured and scientific approach to project, managements would find it difficult to meet the challenges of modern era.</a:t>
            </a:r>
          </a:p>
          <a:p>
            <a:pPr marL="0" indent="0">
              <a:buNone/>
            </a:pPr>
            <a:r>
              <a:rPr lang="en-US" sz="3200" dirty="0">
                <a:solidFill>
                  <a:schemeClr val="bg1"/>
                </a:solidFill>
              </a:rPr>
              <a:t>	There are some reasons why </a:t>
            </a:r>
            <a:r>
              <a:rPr lang="en-US" sz="3200" dirty="0" err="1">
                <a:solidFill>
                  <a:schemeClr val="bg1"/>
                </a:solidFill>
              </a:rPr>
              <a:t>organisations</a:t>
            </a:r>
            <a:r>
              <a:rPr lang="en-US" sz="3200" dirty="0">
                <a:solidFill>
                  <a:schemeClr val="bg1"/>
                </a:solidFill>
              </a:rPr>
              <a:t> must take the practice of project management seriously.</a:t>
            </a:r>
          </a:p>
          <a:p>
            <a:pPr marL="0" indent="0">
              <a:buNone/>
            </a:pPr>
            <a:r>
              <a:rPr lang="en-US" sz="3200" dirty="0">
                <a:solidFill>
                  <a:schemeClr val="bg1"/>
                </a:solidFill>
              </a:rPr>
              <a:t>Without a scientific approach to the task of managing the projects &amp; achieving objectives, it would be very difficult for the </a:t>
            </a:r>
            <a:r>
              <a:rPr lang="en-US" sz="3200" dirty="0" err="1">
                <a:solidFill>
                  <a:schemeClr val="bg1"/>
                </a:solidFill>
              </a:rPr>
              <a:t>organisations</a:t>
            </a:r>
            <a:r>
              <a:rPr lang="en-US" sz="3200" dirty="0">
                <a:solidFill>
                  <a:schemeClr val="bg1"/>
                </a:solidFill>
              </a:rPr>
              <a:t> to successfully execute the projects within the constraints of time scope and quality and deliver the required results.     </a:t>
            </a:r>
            <a:endParaRPr lang="en-US" sz="3200" b="1" dirty="0">
              <a:solidFill>
                <a:schemeClr val="bg1"/>
              </a:solidFill>
            </a:endParaRPr>
          </a:p>
          <a:p>
            <a:pPr marL="0" indent="0">
              <a:buNone/>
            </a:pPr>
            <a:r>
              <a:rPr lang="en-US" sz="3200" dirty="0">
                <a:solidFill>
                  <a:schemeClr val="bg1"/>
                </a:solidFill>
              </a:rPr>
              <a:t>  </a:t>
            </a:r>
          </a:p>
        </p:txBody>
      </p:sp>
    </p:spTree>
    <p:extLst>
      <p:ext uri="{BB962C8B-B14F-4D97-AF65-F5344CB8AC3E}">
        <p14:creationId xmlns="" xmlns:p14="http://schemas.microsoft.com/office/powerpoint/2010/main" val="3872626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81000"/>
            <a:ext cx="10212388" cy="6096000"/>
          </a:xfrm>
        </p:spPr>
        <p:txBody>
          <a:bodyPr>
            <a:normAutofit fontScale="92500" lnSpcReduction="10000"/>
          </a:bodyPr>
          <a:lstStyle/>
          <a:p>
            <a:pPr marL="0" indent="0">
              <a:buNone/>
            </a:pPr>
            <a:r>
              <a:rPr lang="en-US" sz="3200" dirty="0">
                <a:solidFill>
                  <a:schemeClr val="bg1"/>
                </a:solidFill>
              </a:rPr>
              <a:t>	There has to be a framework and a defined way of doing things to ensure that there is a structure to the art of project management.</a:t>
            </a:r>
          </a:p>
          <a:p>
            <a:pPr marL="0" indent="0">
              <a:buNone/>
            </a:pPr>
            <a:r>
              <a:rPr lang="en-US" sz="3200" dirty="0">
                <a:solidFill>
                  <a:schemeClr val="bg1"/>
                </a:solidFill>
              </a:rPr>
              <a:t>	Without the use of project management, managers and </a:t>
            </a:r>
            <a:r>
              <a:rPr lang="en-US" sz="3200" dirty="0" err="1">
                <a:solidFill>
                  <a:schemeClr val="bg1"/>
                </a:solidFill>
              </a:rPr>
              <a:t>organisations</a:t>
            </a:r>
            <a:r>
              <a:rPr lang="en-US" sz="3200" dirty="0">
                <a:solidFill>
                  <a:schemeClr val="bg1"/>
                </a:solidFill>
              </a:rPr>
              <a:t> would find themselves facing an unpredictable &amp; confusing environment over which they have little control. So project management is both necessary and essential to the success of the project.</a:t>
            </a:r>
          </a:p>
          <a:p>
            <a:pPr marL="0" indent="0">
              <a:buNone/>
            </a:pPr>
            <a:r>
              <a:rPr lang="en-US" sz="3200" dirty="0">
                <a:solidFill>
                  <a:schemeClr val="bg1"/>
                </a:solidFill>
              </a:rPr>
              <a:t>	It is important to note that project management provides a framework within which subsequent actions by the </a:t>
            </a:r>
            <a:r>
              <a:rPr lang="en-US" sz="3200" dirty="0" err="1">
                <a:solidFill>
                  <a:schemeClr val="bg1"/>
                </a:solidFill>
              </a:rPr>
              <a:t>organisation</a:t>
            </a:r>
            <a:r>
              <a:rPr lang="en-US" sz="3200" dirty="0">
                <a:solidFill>
                  <a:schemeClr val="bg1"/>
                </a:solidFill>
              </a:rPr>
              <a:t>  can be taken.</a:t>
            </a:r>
          </a:p>
        </p:txBody>
      </p:sp>
    </p:spTree>
    <p:extLst>
      <p:ext uri="{BB962C8B-B14F-4D97-AF65-F5344CB8AC3E}">
        <p14:creationId xmlns="" xmlns:p14="http://schemas.microsoft.com/office/powerpoint/2010/main" val="3904988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10591800" cy="6019800"/>
          </a:xfrm>
        </p:spPr>
        <p:txBody>
          <a:bodyPr>
            <a:normAutofit/>
          </a:bodyPr>
          <a:lstStyle/>
          <a:p>
            <a:pPr marL="0" indent="0">
              <a:buNone/>
            </a:pPr>
            <a:r>
              <a:rPr lang="en-US" sz="3200" dirty="0">
                <a:solidFill>
                  <a:srgbClr val="FF0000"/>
                </a:solidFill>
              </a:rPr>
              <a:t>a) </a:t>
            </a:r>
            <a:r>
              <a:rPr lang="en-US" sz="3200" dirty="0" err="1">
                <a:solidFill>
                  <a:srgbClr val="FF0000"/>
                </a:solidFill>
              </a:rPr>
              <a:t>Organising</a:t>
            </a:r>
            <a:r>
              <a:rPr lang="en-US" sz="3200" dirty="0">
                <a:solidFill>
                  <a:srgbClr val="FF0000"/>
                </a:solidFill>
              </a:rPr>
              <a:t> Chaos: </a:t>
            </a:r>
            <a:r>
              <a:rPr lang="en-US" sz="3200" dirty="0">
                <a:solidFill>
                  <a:schemeClr val="bg1"/>
                </a:solidFill>
              </a:rPr>
              <a:t>Projects are naturally confusing. The primary business function of project management is organizing &amp; planning projects to decompress the disorderliness (Chaos). Project Management is the organization, planning and control of projects.</a:t>
            </a:r>
          </a:p>
          <a:p>
            <a:pPr marL="0" indent="0">
              <a:buNone/>
            </a:pPr>
            <a:r>
              <a:rPr lang="en-US" sz="3200" dirty="0">
                <a:solidFill>
                  <a:srgbClr val="FF0000"/>
                </a:solidFill>
              </a:rPr>
              <a:t>b) Managing Risk: </a:t>
            </a:r>
            <a:r>
              <a:rPr lang="en-US" sz="3200" dirty="0">
                <a:solidFill>
                  <a:schemeClr val="bg1"/>
                </a:solidFill>
              </a:rPr>
              <a:t>Any good project has plenty of risk. Risk is a fundamental part of business strategy. It is that chance of negative event or loss. Project Management identifies, manages and controls risk.</a:t>
            </a:r>
            <a:endParaRPr lang="en-US" sz="3200" dirty="0">
              <a:solidFill>
                <a:srgbClr val="FF0000"/>
              </a:solidFill>
            </a:endParaRPr>
          </a:p>
        </p:txBody>
      </p:sp>
    </p:spTree>
    <p:extLst>
      <p:ext uri="{BB962C8B-B14F-4D97-AF65-F5344CB8AC3E}">
        <p14:creationId xmlns="" xmlns:p14="http://schemas.microsoft.com/office/powerpoint/2010/main" val="2203490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136188" cy="5638800"/>
          </a:xfrm>
        </p:spPr>
        <p:txBody>
          <a:bodyPr>
            <a:normAutofit/>
          </a:bodyPr>
          <a:lstStyle/>
          <a:p>
            <a:pPr marL="0" indent="0">
              <a:buNone/>
            </a:pPr>
            <a:r>
              <a:rPr lang="en-US" sz="3200" dirty="0">
                <a:solidFill>
                  <a:srgbClr val="FF0000"/>
                </a:solidFill>
              </a:rPr>
              <a:t>c) Managing Quality: </a:t>
            </a:r>
            <a:r>
              <a:rPr lang="en-US" sz="3200" dirty="0">
                <a:solidFill>
                  <a:schemeClr val="bg1"/>
                </a:solidFill>
              </a:rPr>
              <a:t>Quality is the value of what you produce. There is not much sense producing something that has no value. Project Management identifies, manages and controls quality.</a:t>
            </a:r>
          </a:p>
          <a:p>
            <a:pPr marL="0" indent="0">
              <a:buNone/>
            </a:pPr>
            <a:endParaRPr lang="en-US" sz="3200" dirty="0">
              <a:solidFill>
                <a:schemeClr val="bg1"/>
              </a:solidFill>
            </a:endParaRPr>
          </a:p>
          <a:p>
            <a:pPr marL="0" indent="0">
              <a:buNone/>
            </a:pPr>
            <a:r>
              <a:rPr lang="en-US" sz="3200" dirty="0">
                <a:solidFill>
                  <a:srgbClr val="FF0000"/>
                </a:solidFill>
              </a:rPr>
              <a:t>d) Managing Integration: </a:t>
            </a:r>
            <a:r>
              <a:rPr lang="en-US" sz="3200" dirty="0">
                <a:solidFill>
                  <a:schemeClr val="bg1"/>
                </a:solidFill>
              </a:rPr>
              <a:t>Projects need to be integrated with business processes, systems and </a:t>
            </a:r>
            <a:r>
              <a:rPr lang="en-US" sz="3200" dirty="0" err="1">
                <a:solidFill>
                  <a:schemeClr val="bg1"/>
                </a:solidFill>
              </a:rPr>
              <a:t>organisations</a:t>
            </a:r>
            <a:r>
              <a:rPr lang="en-US" sz="3200" dirty="0">
                <a:solidFill>
                  <a:schemeClr val="bg1"/>
                </a:solidFill>
              </a:rPr>
              <a:t>. Integration is often key to project value.</a:t>
            </a:r>
            <a:endParaRPr lang="en-US" sz="3200" dirty="0">
              <a:solidFill>
                <a:srgbClr val="FF0000"/>
              </a:solidFill>
            </a:endParaRPr>
          </a:p>
        </p:txBody>
      </p:sp>
    </p:spTree>
    <p:extLst>
      <p:ext uri="{BB962C8B-B14F-4D97-AF65-F5344CB8AC3E}">
        <p14:creationId xmlns="" xmlns:p14="http://schemas.microsoft.com/office/powerpoint/2010/main" val="1322994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288588" cy="5715000"/>
          </a:xfrm>
        </p:spPr>
        <p:txBody>
          <a:bodyPr>
            <a:normAutofit/>
          </a:bodyPr>
          <a:lstStyle/>
          <a:p>
            <a:pPr marL="0" indent="0">
              <a:buNone/>
            </a:pPr>
            <a:r>
              <a:rPr lang="en-US" sz="3200" dirty="0">
                <a:solidFill>
                  <a:srgbClr val="FF0000"/>
                </a:solidFill>
              </a:rPr>
              <a:t>e) Managing Change: </a:t>
            </a:r>
            <a:r>
              <a:rPr lang="en-US" sz="3200" dirty="0">
                <a:solidFill>
                  <a:schemeClr val="bg1"/>
                </a:solidFill>
              </a:rPr>
              <a:t>Projects always happen in an environment in which nothing is constant. Projects are always a moving target. Change is not optional, change happens whether you manage it or not.</a:t>
            </a:r>
          </a:p>
          <a:p>
            <a:pPr marL="0" indent="0">
              <a:buNone/>
            </a:pPr>
            <a:endParaRPr lang="en-US" sz="3200" dirty="0">
              <a:solidFill>
                <a:schemeClr val="bg1"/>
              </a:solidFill>
            </a:endParaRPr>
          </a:p>
          <a:p>
            <a:pPr marL="0" indent="0">
              <a:buNone/>
            </a:pPr>
            <a:r>
              <a:rPr lang="en-US" sz="3200" dirty="0">
                <a:solidFill>
                  <a:srgbClr val="FF0000"/>
                </a:solidFill>
              </a:rPr>
              <a:t>f) Clearing Issues: </a:t>
            </a:r>
            <a:r>
              <a:rPr lang="en-US" sz="3200" dirty="0">
                <a:solidFill>
                  <a:schemeClr val="bg1"/>
                </a:solidFill>
              </a:rPr>
              <a:t>Business activities typically encounter regular issues or problems, that must be manageable. Project Management plays a critical role in identifying and clearing issues.</a:t>
            </a:r>
            <a:endParaRPr lang="en-US" sz="3200" dirty="0">
              <a:solidFill>
                <a:srgbClr val="FF0000"/>
              </a:solidFill>
            </a:endParaRPr>
          </a:p>
        </p:txBody>
      </p:sp>
    </p:spTree>
    <p:extLst>
      <p:ext uri="{BB962C8B-B14F-4D97-AF65-F5344CB8AC3E}">
        <p14:creationId xmlns="" xmlns:p14="http://schemas.microsoft.com/office/powerpoint/2010/main" val="1250795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212388" cy="5715000"/>
          </a:xfrm>
        </p:spPr>
        <p:txBody>
          <a:bodyPr>
            <a:normAutofit/>
          </a:bodyPr>
          <a:lstStyle/>
          <a:p>
            <a:pPr marL="0" indent="0">
              <a:buNone/>
            </a:pPr>
            <a:r>
              <a:rPr lang="en-US" sz="3200" dirty="0">
                <a:solidFill>
                  <a:srgbClr val="FF0000"/>
                </a:solidFill>
              </a:rPr>
              <a:t>g) Retaining and using knowledge: </a:t>
            </a:r>
            <a:r>
              <a:rPr lang="en-US" sz="3200" dirty="0">
                <a:solidFill>
                  <a:schemeClr val="bg1"/>
                </a:solidFill>
              </a:rPr>
              <a:t>Projects generate knowledge. Knowledge represents significant asset for most businesses. Project management ensures that project  knowledge is captured and managed.</a:t>
            </a:r>
          </a:p>
          <a:p>
            <a:pPr marL="0" indent="0">
              <a:buNone/>
            </a:pPr>
            <a:endParaRPr lang="en-US" sz="3200" dirty="0">
              <a:solidFill>
                <a:schemeClr val="bg1"/>
              </a:solidFill>
            </a:endParaRPr>
          </a:p>
          <a:p>
            <a:pPr marL="0" indent="0">
              <a:buNone/>
            </a:pPr>
            <a:r>
              <a:rPr lang="en-US" sz="3200" dirty="0">
                <a:solidFill>
                  <a:srgbClr val="FF0000"/>
                </a:solidFill>
              </a:rPr>
              <a:t>h) Learning from failure: </a:t>
            </a:r>
            <a:r>
              <a:rPr lang="en-US" sz="3200" dirty="0">
                <a:solidFill>
                  <a:schemeClr val="bg1"/>
                </a:solidFill>
              </a:rPr>
              <a:t>Projects often fail. Learning from failure is key to business innovation and quality improvement. Project Management ensures that lessons are learnt from project success and failure. </a:t>
            </a:r>
            <a:endParaRPr lang="en-US" sz="3200" dirty="0">
              <a:solidFill>
                <a:srgbClr val="FF0000"/>
              </a:solidFill>
            </a:endParaRPr>
          </a:p>
        </p:txBody>
      </p:sp>
    </p:spTree>
    <p:extLst>
      <p:ext uri="{BB962C8B-B14F-4D97-AF65-F5344CB8AC3E}">
        <p14:creationId xmlns="" xmlns:p14="http://schemas.microsoft.com/office/powerpoint/2010/main" val="1491728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9905999" cy="5410200"/>
          </a:xfrm>
        </p:spPr>
        <p:txBody>
          <a:bodyPr>
            <a:normAutofit fontScale="92500" lnSpcReduction="10000"/>
          </a:bodyPr>
          <a:lstStyle/>
          <a:p>
            <a:pPr marL="0" indent="0">
              <a:buNone/>
            </a:pPr>
            <a:r>
              <a:rPr lang="en-US" sz="4000" dirty="0">
                <a:solidFill>
                  <a:srgbClr val="FFFF00"/>
                </a:solidFill>
              </a:rPr>
              <a:t>Importance of Project Management </a:t>
            </a:r>
            <a:r>
              <a:rPr lang="en-US" sz="4000" dirty="0">
                <a:solidFill>
                  <a:schemeClr val="bg1"/>
                </a:solidFill>
              </a:rPr>
              <a:t>– </a:t>
            </a:r>
            <a:r>
              <a:rPr lang="en-US" sz="4000" dirty="0">
                <a:solidFill>
                  <a:srgbClr val="FFFF00"/>
                </a:solidFill>
              </a:rPr>
              <a:t>Mainly with consideration to Risk Management: </a:t>
            </a:r>
          </a:p>
          <a:p>
            <a:pPr marL="0" indent="0">
              <a:buNone/>
            </a:pPr>
            <a:endParaRPr lang="en-US" sz="3200" dirty="0">
              <a:solidFill>
                <a:schemeClr val="bg1"/>
              </a:solidFill>
            </a:endParaRPr>
          </a:p>
          <a:p>
            <a:pPr marL="0" indent="0">
              <a:buNone/>
            </a:pPr>
            <a:r>
              <a:rPr lang="en-US" sz="3200" dirty="0">
                <a:solidFill>
                  <a:schemeClr val="bg1"/>
                </a:solidFill>
              </a:rPr>
              <a:t>	Risk</a:t>
            </a:r>
            <a:r>
              <a:rPr lang="en-US" sz="3200" dirty="0">
                <a:solidFill>
                  <a:srgbClr val="FFFF00"/>
                </a:solidFill>
              </a:rPr>
              <a:t> </a:t>
            </a:r>
            <a:r>
              <a:rPr lang="en-US" sz="3200" dirty="0">
                <a:solidFill>
                  <a:schemeClr val="bg1"/>
                </a:solidFill>
              </a:rPr>
              <a:t>Management is basically an approach in which we explore, identify, </a:t>
            </a:r>
            <a:r>
              <a:rPr lang="en-US" sz="3200" dirty="0" err="1">
                <a:solidFill>
                  <a:schemeClr val="bg1"/>
                </a:solidFill>
              </a:rPr>
              <a:t>analyse</a:t>
            </a:r>
            <a:r>
              <a:rPr lang="en-US" sz="3200" dirty="0">
                <a:solidFill>
                  <a:schemeClr val="bg1"/>
                </a:solidFill>
              </a:rPr>
              <a:t> and to lessen the risks that can affect our project. Risk Management is an essence of Project Management. It increases the chances of your success </a:t>
            </a:r>
            <a:r>
              <a:rPr lang="en-US" sz="3200" dirty="0" err="1">
                <a:solidFill>
                  <a:schemeClr val="bg1"/>
                </a:solidFill>
              </a:rPr>
              <a:t>upto</a:t>
            </a:r>
            <a:r>
              <a:rPr lang="en-US" sz="3200" dirty="0">
                <a:solidFill>
                  <a:schemeClr val="bg1"/>
                </a:solidFill>
              </a:rPr>
              <a:t> a great extent.</a:t>
            </a:r>
          </a:p>
          <a:p>
            <a:pPr marL="0" indent="0">
              <a:buNone/>
            </a:pPr>
            <a:r>
              <a:rPr lang="en-US" sz="3200" dirty="0">
                <a:solidFill>
                  <a:schemeClr val="bg1"/>
                </a:solidFill>
              </a:rPr>
              <a:t>	</a:t>
            </a:r>
          </a:p>
        </p:txBody>
      </p:sp>
    </p:spTree>
    <p:extLst>
      <p:ext uri="{BB962C8B-B14F-4D97-AF65-F5344CB8AC3E}">
        <p14:creationId xmlns="" xmlns:p14="http://schemas.microsoft.com/office/powerpoint/2010/main" val="2224009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715000"/>
          </a:xfrm>
        </p:spPr>
        <p:txBody>
          <a:bodyPr>
            <a:normAutofit fontScale="92500" lnSpcReduction="10000"/>
          </a:bodyPr>
          <a:lstStyle/>
          <a:p>
            <a:pPr marL="0" indent="0">
              <a:buNone/>
            </a:pPr>
            <a:r>
              <a:rPr lang="en-US" sz="3200" dirty="0">
                <a:solidFill>
                  <a:schemeClr val="bg1"/>
                </a:solidFill>
              </a:rPr>
              <a:t>The benefits of developing an efficient risk management in project management while working on any project:</a:t>
            </a:r>
          </a:p>
          <a:p>
            <a:pPr>
              <a:buFont typeface="Wingdings" panose="05000000000000000000" pitchFamily="2" charset="2"/>
              <a:buChar char="Ø"/>
            </a:pPr>
            <a:r>
              <a:rPr lang="en-US" sz="3200" dirty="0">
                <a:solidFill>
                  <a:schemeClr val="bg1"/>
                </a:solidFill>
              </a:rPr>
              <a:t>Helps you to avoid any big disaster</a:t>
            </a:r>
          </a:p>
          <a:p>
            <a:pPr>
              <a:buFont typeface="Wingdings" panose="05000000000000000000" pitchFamily="2" charset="2"/>
              <a:buChar char="Ø"/>
            </a:pPr>
            <a:r>
              <a:rPr lang="en-US" sz="3200" dirty="0">
                <a:solidFill>
                  <a:schemeClr val="bg1"/>
                </a:solidFill>
              </a:rPr>
              <a:t>Enhances revenues by saving your expenses</a:t>
            </a:r>
          </a:p>
          <a:p>
            <a:pPr>
              <a:buFont typeface="Wingdings" panose="05000000000000000000" pitchFamily="2" charset="2"/>
              <a:buChar char="Ø"/>
            </a:pPr>
            <a:r>
              <a:rPr lang="en-US" sz="3200" dirty="0">
                <a:solidFill>
                  <a:schemeClr val="bg1"/>
                </a:solidFill>
              </a:rPr>
              <a:t>Provides mental satisfaction</a:t>
            </a:r>
          </a:p>
          <a:p>
            <a:pPr>
              <a:buFont typeface="Wingdings" panose="05000000000000000000" pitchFamily="2" charset="2"/>
              <a:buChar char="Ø"/>
            </a:pPr>
            <a:r>
              <a:rPr lang="en-US" sz="3200" dirty="0">
                <a:solidFill>
                  <a:schemeClr val="bg1"/>
                </a:solidFill>
              </a:rPr>
              <a:t>Ensures the successful completion of project</a:t>
            </a:r>
          </a:p>
          <a:p>
            <a:pPr>
              <a:buFont typeface="Wingdings" panose="05000000000000000000" pitchFamily="2" charset="2"/>
              <a:buChar char="Ø"/>
            </a:pPr>
            <a:r>
              <a:rPr lang="en-US" sz="3200" dirty="0">
                <a:solidFill>
                  <a:schemeClr val="bg1"/>
                </a:solidFill>
              </a:rPr>
              <a:t>Gives competitive edge over others</a:t>
            </a:r>
          </a:p>
          <a:p>
            <a:pPr>
              <a:buFont typeface="Wingdings" panose="05000000000000000000" pitchFamily="2" charset="2"/>
              <a:buChar char="Ø"/>
            </a:pPr>
            <a:r>
              <a:rPr lang="en-US" sz="3200" dirty="0">
                <a:solidFill>
                  <a:schemeClr val="bg1"/>
                </a:solidFill>
              </a:rPr>
              <a:t>Increases the sense of responsibility</a:t>
            </a:r>
          </a:p>
          <a:p>
            <a:pPr>
              <a:buFont typeface="Wingdings" panose="05000000000000000000" pitchFamily="2" charset="2"/>
              <a:buChar char="Ø"/>
            </a:pPr>
            <a:r>
              <a:rPr lang="en-US" sz="3200" dirty="0">
                <a:solidFill>
                  <a:schemeClr val="bg1"/>
                </a:solidFill>
              </a:rPr>
              <a:t>Helps you to explore new opportunities</a:t>
            </a:r>
          </a:p>
        </p:txBody>
      </p:sp>
    </p:spTree>
    <p:extLst>
      <p:ext uri="{BB962C8B-B14F-4D97-AF65-F5344CB8AC3E}">
        <p14:creationId xmlns="" xmlns:p14="http://schemas.microsoft.com/office/powerpoint/2010/main" val="1417358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9905999" cy="5181601"/>
          </a:xfrm>
        </p:spPr>
        <p:txBody>
          <a:bodyPr>
            <a:normAutofit/>
          </a:bodyPr>
          <a:lstStyle/>
          <a:p>
            <a:pPr marL="0" indent="0">
              <a:buNone/>
            </a:pPr>
            <a:r>
              <a:rPr lang="en-US" sz="3200" dirty="0">
                <a:solidFill>
                  <a:schemeClr val="bg1"/>
                </a:solidFill>
              </a:rPr>
              <a:t>The risk in project management refers to a range of possibilities that cause an adverse event and therefore the results prior to the event. Risk in Project Management can be identified, estimated, assessed &amp; controlled. Management of project risk can be described as a complex process of planning, identification, analysis, evaluation &amp; control of project risks.</a:t>
            </a:r>
          </a:p>
        </p:txBody>
      </p:sp>
    </p:spTree>
    <p:extLst>
      <p:ext uri="{BB962C8B-B14F-4D97-AF65-F5344CB8AC3E}">
        <p14:creationId xmlns="" xmlns:p14="http://schemas.microsoft.com/office/powerpoint/2010/main" val="384282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10744200" cy="5867400"/>
          </a:xfrm>
        </p:spPr>
        <p:txBody>
          <a:bodyPr>
            <a:normAutofit/>
          </a:bodyPr>
          <a:lstStyle/>
          <a:p>
            <a:pPr algn="ctr">
              <a:buNone/>
            </a:pPr>
            <a:endParaRPr lang="en-US" sz="8000" dirty="0">
              <a:solidFill>
                <a:schemeClr val="accent4">
                  <a:lumMod val="75000"/>
                </a:schemeClr>
              </a:solidFill>
            </a:endParaRPr>
          </a:p>
          <a:p>
            <a:pPr algn="ctr">
              <a:buNone/>
            </a:pPr>
            <a:r>
              <a:rPr lang="en-US" sz="8000" dirty="0">
                <a:solidFill>
                  <a:schemeClr val="accent4">
                    <a:lumMod val="75000"/>
                  </a:schemeClr>
                </a:solidFill>
                <a:latin typeface="Bauhaus 93" pitchFamily="82" charset="0"/>
              </a:rPr>
              <a:t>UNIT-1</a:t>
            </a:r>
          </a:p>
          <a:p>
            <a:pPr algn="ctr">
              <a:buNone/>
            </a:pPr>
            <a:r>
              <a:rPr lang="en-US" sz="8000" dirty="0">
                <a:solidFill>
                  <a:schemeClr val="accent4">
                    <a:lumMod val="75000"/>
                  </a:schemeClr>
                </a:solidFill>
                <a:latin typeface="Bauhaus 93" pitchFamily="82" charset="0"/>
              </a:rPr>
              <a:t>PROJECT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212388" cy="5638800"/>
          </a:xfrm>
        </p:spPr>
        <p:txBody>
          <a:bodyPr>
            <a:normAutofit/>
          </a:bodyPr>
          <a:lstStyle/>
          <a:p>
            <a:pPr marL="0" indent="0">
              <a:buNone/>
            </a:pPr>
            <a:r>
              <a:rPr lang="en-US" sz="3200" dirty="0">
                <a:solidFill>
                  <a:schemeClr val="bg1"/>
                </a:solidFill>
              </a:rPr>
              <a:t>Identifying risks in a project is a basic step in the project management. Through special tools to identify risks, all data collected and </a:t>
            </a:r>
            <a:r>
              <a:rPr lang="en-US" sz="3200" dirty="0" err="1">
                <a:solidFill>
                  <a:schemeClr val="bg1"/>
                </a:solidFill>
              </a:rPr>
              <a:t>analysed</a:t>
            </a:r>
            <a:r>
              <a:rPr lang="en-US" sz="3200" dirty="0">
                <a:solidFill>
                  <a:schemeClr val="bg1"/>
                </a:solidFill>
              </a:rPr>
              <a:t> with the aim to identify risks is an essential basis for risk analysis in projects, risk assessment and moreover, for an accurate survey of the future risks.</a:t>
            </a:r>
          </a:p>
          <a:p>
            <a:pPr marL="0" indent="0">
              <a:buNone/>
            </a:pPr>
            <a:r>
              <a:rPr lang="en-US" sz="3200" dirty="0">
                <a:solidFill>
                  <a:schemeClr val="bg1"/>
                </a:solidFill>
              </a:rPr>
              <a:t>Risk identification in project management is the process of determining which risks may affect the project  and recording their characteristics.</a:t>
            </a:r>
          </a:p>
        </p:txBody>
      </p:sp>
    </p:spTree>
    <p:extLst>
      <p:ext uri="{BB962C8B-B14F-4D97-AF65-F5344CB8AC3E}">
        <p14:creationId xmlns="" xmlns:p14="http://schemas.microsoft.com/office/powerpoint/2010/main" val="3787570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10288588" cy="5943600"/>
          </a:xfrm>
        </p:spPr>
        <p:txBody>
          <a:bodyPr>
            <a:normAutofit/>
          </a:bodyPr>
          <a:lstStyle/>
          <a:p>
            <a:pPr marL="0" indent="0">
              <a:buNone/>
            </a:pPr>
            <a:r>
              <a:rPr lang="en-US" sz="3200" dirty="0">
                <a:solidFill>
                  <a:schemeClr val="bg1"/>
                </a:solidFill>
              </a:rPr>
              <a:t>The problem of identifying risks in project and how to find the solution of solving can be treated successfully if the project manager &amp; management team knows how to identify risks and eliminate the risks.</a:t>
            </a:r>
          </a:p>
          <a:p>
            <a:pPr marL="0" indent="0">
              <a:buNone/>
            </a:pPr>
            <a:r>
              <a:rPr lang="en-US" sz="3200" dirty="0">
                <a:solidFill>
                  <a:schemeClr val="bg1"/>
                </a:solidFill>
              </a:rPr>
              <a:t>Project Manager establishes a system of risk identification and to lessens the risk, i.e.,</a:t>
            </a:r>
          </a:p>
          <a:p>
            <a:pPr marL="514350" indent="-514350">
              <a:buAutoNum type="alphaLcParenR"/>
            </a:pPr>
            <a:r>
              <a:rPr lang="en-US" sz="3200" dirty="0">
                <a:solidFill>
                  <a:schemeClr val="bg1"/>
                </a:solidFill>
              </a:rPr>
              <a:t>Project Management Team- with hiring experts in project</a:t>
            </a:r>
          </a:p>
          <a:p>
            <a:pPr marL="514350" indent="-514350">
              <a:buAutoNum type="alphaLcParenR"/>
            </a:pPr>
            <a:r>
              <a:rPr lang="en-US" sz="3200" dirty="0">
                <a:solidFill>
                  <a:schemeClr val="bg1"/>
                </a:solidFill>
              </a:rPr>
              <a:t>Project Organisation-includes documents, communication tools, time management etc.</a:t>
            </a:r>
          </a:p>
        </p:txBody>
      </p:sp>
    </p:spTree>
    <p:extLst>
      <p:ext uri="{BB962C8B-B14F-4D97-AF65-F5344CB8AC3E}">
        <p14:creationId xmlns="" xmlns:p14="http://schemas.microsoft.com/office/powerpoint/2010/main" val="3757809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715000"/>
          </a:xfrm>
        </p:spPr>
        <p:txBody>
          <a:bodyPr>
            <a:normAutofit/>
          </a:bodyPr>
          <a:lstStyle/>
          <a:p>
            <a:pPr marL="0" indent="0">
              <a:buNone/>
            </a:pPr>
            <a:r>
              <a:rPr lang="en-US" sz="3200" dirty="0">
                <a:solidFill>
                  <a:schemeClr val="bg1"/>
                </a:solidFill>
              </a:rPr>
              <a:t>c) Technical Problem-Team of technical experts who know to perform risk analysis and how to manage the risk.</a:t>
            </a:r>
          </a:p>
          <a:p>
            <a:pPr marL="0" indent="0">
              <a:buNone/>
            </a:pPr>
            <a:r>
              <a:rPr lang="en-US" sz="3200" dirty="0">
                <a:solidFill>
                  <a:schemeClr val="bg1"/>
                </a:solidFill>
              </a:rPr>
              <a:t>d) Software tools for identifying risks-it allows project manager to plan and control the process of risk identification.</a:t>
            </a:r>
          </a:p>
          <a:p>
            <a:pPr marL="0" indent="0">
              <a:buNone/>
            </a:pPr>
            <a:r>
              <a:rPr lang="en-US" sz="3200" dirty="0">
                <a:solidFill>
                  <a:schemeClr val="bg1"/>
                </a:solidFill>
              </a:rPr>
              <a:t>	The purpose of Project Management in managing the risk is to identify and estimate possible threats and then choosing the appropriate method to reduce or eliminate hazards. This will help the project managers and stakeholders of project management.</a:t>
            </a:r>
          </a:p>
        </p:txBody>
      </p:sp>
    </p:spTree>
    <p:extLst>
      <p:ext uri="{BB962C8B-B14F-4D97-AF65-F5344CB8AC3E}">
        <p14:creationId xmlns="" xmlns:p14="http://schemas.microsoft.com/office/powerpoint/2010/main" val="138315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8600"/>
            <a:ext cx="9905998" cy="990600"/>
          </a:xfrm>
        </p:spPr>
        <p:txBody>
          <a:bodyPr>
            <a:normAutofit/>
          </a:bodyPr>
          <a:lstStyle/>
          <a:p>
            <a:r>
              <a:rPr lang="en-US" sz="3200" b="1" dirty="0">
                <a:solidFill>
                  <a:srgbClr val="FFFF00"/>
                </a:solidFill>
              </a:rPr>
              <a:t>Scope of project management:</a:t>
            </a:r>
          </a:p>
        </p:txBody>
      </p:sp>
      <p:sp>
        <p:nvSpPr>
          <p:cNvPr id="3" name="Content Placeholder 2"/>
          <p:cNvSpPr>
            <a:spLocks noGrp="1"/>
          </p:cNvSpPr>
          <p:nvPr>
            <p:ph idx="1"/>
          </p:nvPr>
        </p:nvSpPr>
        <p:spPr>
          <a:xfrm>
            <a:off x="1141412" y="1143000"/>
            <a:ext cx="9905999" cy="5105400"/>
          </a:xfrm>
        </p:spPr>
        <p:txBody>
          <a:bodyPr>
            <a:normAutofit lnSpcReduction="10000"/>
          </a:bodyPr>
          <a:lstStyle/>
          <a:p>
            <a:pPr marL="0" indent="0">
              <a:buNone/>
            </a:pPr>
            <a:r>
              <a:rPr lang="en-US" sz="3200" dirty="0">
                <a:solidFill>
                  <a:schemeClr val="bg1"/>
                </a:solidFill>
              </a:rPr>
              <a:t>	Scope involves getting information required to start a project. Project scope means, “The work that needs to be accomplished to deliver a product, service or result with the specified features and functions.</a:t>
            </a:r>
          </a:p>
          <a:p>
            <a:pPr marL="0" indent="0">
              <a:buNone/>
            </a:pPr>
            <a:r>
              <a:rPr lang="en-US" sz="3200" dirty="0">
                <a:solidFill>
                  <a:schemeClr val="bg1"/>
                </a:solidFill>
              </a:rPr>
              <a:t>	Project scope is the part of project planning that involves determining &amp; documenting a list of specific project goals and dead lines. Project scope allows the project manager to estimate the time &amp; cost required to finish the project.</a:t>
            </a:r>
          </a:p>
        </p:txBody>
      </p:sp>
    </p:spTree>
    <p:extLst>
      <p:ext uri="{BB962C8B-B14F-4D97-AF65-F5344CB8AC3E}">
        <p14:creationId xmlns="" xmlns:p14="http://schemas.microsoft.com/office/powerpoint/2010/main" val="1726147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059988" cy="5784273"/>
          </a:xfrm>
        </p:spPr>
        <p:txBody>
          <a:bodyPr>
            <a:normAutofit/>
          </a:bodyPr>
          <a:lstStyle/>
          <a:p>
            <a:pPr marL="0" indent="0">
              <a:buNone/>
            </a:pPr>
            <a:r>
              <a:rPr lang="en-US" sz="3200" dirty="0">
                <a:solidFill>
                  <a:schemeClr val="bg1"/>
                </a:solidFill>
              </a:rPr>
              <a:t>	Project Management includes a set of core activities that help to achieve project goals and objectives. The aim of Project Management is to achieve all project goals &amp; objectives while keeping in mind the limits within which these must be achieved.</a:t>
            </a:r>
          </a:p>
          <a:p>
            <a:pPr marL="0" indent="0">
              <a:buNone/>
            </a:pPr>
            <a:r>
              <a:rPr lang="en-US" sz="3200" dirty="0">
                <a:solidFill>
                  <a:schemeClr val="bg1"/>
                </a:solidFill>
              </a:rPr>
              <a:t>	Project Management covers the following areas as the part of its scope. They are </a:t>
            </a:r>
            <a:r>
              <a:rPr lang="en-US" sz="3200" dirty="0" err="1">
                <a:solidFill>
                  <a:schemeClr val="bg1"/>
                </a:solidFill>
              </a:rPr>
              <a:t>initialisation</a:t>
            </a:r>
            <a:r>
              <a:rPr lang="en-US" sz="3200" dirty="0">
                <a:solidFill>
                  <a:schemeClr val="bg1"/>
                </a:solidFill>
              </a:rPr>
              <a:t>, planning and development, project execution, project monitoring and project closing. </a:t>
            </a:r>
          </a:p>
        </p:txBody>
      </p:sp>
    </p:spTree>
    <p:extLst>
      <p:ext uri="{BB962C8B-B14F-4D97-AF65-F5344CB8AC3E}">
        <p14:creationId xmlns="" xmlns:p14="http://schemas.microsoft.com/office/powerpoint/2010/main" val="969685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9905999" cy="5791200"/>
          </a:xfrm>
        </p:spPr>
        <p:txBody>
          <a:bodyPr>
            <a:normAutofit/>
          </a:bodyPr>
          <a:lstStyle/>
          <a:p>
            <a:pPr marL="0" indent="0">
              <a:buNone/>
            </a:pPr>
            <a:r>
              <a:rPr lang="en-US" sz="3200" dirty="0">
                <a:solidFill>
                  <a:schemeClr val="bg1"/>
                </a:solidFill>
              </a:rPr>
              <a:t>The project manager must be able to effectively communicate requirements, handle the decision making process with respect to project scope &amp; goals, manage employee activities, build a good team and allocate resources according to the requirements.</a:t>
            </a:r>
          </a:p>
          <a:p>
            <a:pPr marL="0" indent="0">
              <a:buNone/>
            </a:pPr>
            <a:r>
              <a:rPr lang="en-US" sz="3200" dirty="0">
                <a:solidFill>
                  <a:schemeClr val="bg1"/>
                </a:solidFill>
              </a:rPr>
              <a:t>	As the part of the management process it should make use of tools that help them to </a:t>
            </a:r>
            <a:r>
              <a:rPr lang="en-US" sz="3200" dirty="0" err="1">
                <a:solidFill>
                  <a:schemeClr val="bg1"/>
                </a:solidFill>
              </a:rPr>
              <a:t>organise</a:t>
            </a:r>
            <a:r>
              <a:rPr lang="en-US" sz="3200" dirty="0">
                <a:solidFill>
                  <a:schemeClr val="bg1"/>
                </a:solidFill>
              </a:rPr>
              <a:t> tasks, track hours etc. In order to keep the project in right track it is essential to have project control mechanisms in place. </a:t>
            </a:r>
          </a:p>
        </p:txBody>
      </p:sp>
    </p:spTree>
    <p:extLst>
      <p:ext uri="{BB962C8B-B14F-4D97-AF65-F5344CB8AC3E}">
        <p14:creationId xmlns="" xmlns:p14="http://schemas.microsoft.com/office/powerpoint/2010/main" val="1996246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136188" cy="5638800"/>
          </a:xfrm>
        </p:spPr>
        <p:txBody>
          <a:bodyPr>
            <a:normAutofit/>
          </a:bodyPr>
          <a:lstStyle/>
          <a:p>
            <a:pPr marL="0" indent="0">
              <a:buNone/>
            </a:pPr>
            <a:r>
              <a:rPr lang="en-US" sz="3200" dirty="0">
                <a:solidFill>
                  <a:schemeClr val="bg1"/>
                </a:solidFill>
              </a:rPr>
              <a:t>The appropriate level of control must be implemented, too much control can be really time consuming while less control can make the project go out of hand. A project’s success is determined if or not the project was within the stipulated time period and within the set budget &amp; if it has met customer </a:t>
            </a:r>
            <a:r>
              <a:rPr lang="en-US" sz="3200" dirty="0" err="1">
                <a:solidFill>
                  <a:schemeClr val="bg1"/>
                </a:solidFill>
              </a:rPr>
              <a:t>reqirements</a:t>
            </a:r>
            <a:r>
              <a:rPr lang="en-US" sz="3200" dirty="0">
                <a:solidFill>
                  <a:schemeClr val="bg1"/>
                </a:solidFill>
              </a:rPr>
              <a:t>.</a:t>
            </a:r>
          </a:p>
        </p:txBody>
      </p:sp>
    </p:spTree>
    <p:extLst>
      <p:ext uri="{BB962C8B-B14F-4D97-AF65-F5344CB8AC3E}">
        <p14:creationId xmlns="" xmlns:p14="http://schemas.microsoft.com/office/powerpoint/2010/main" val="413947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Extract 3"/>
          <p:cNvSpPr/>
          <p:nvPr/>
        </p:nvSpPr>
        <p:spPr>
          <a:xfrm>
            <a:off x="3962400" y="1600200"/>
            <a:ext cx="3810000" cy="35052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72100" y="1230868"/>
            <a:ext cx="990600" cy="523220"/>
          </a:xfrm>
          <a:prstGeom prst="rect">
            <a:avLst/>
          </a:prstGeom>
          <a:noFill/>
        </p:spPr>
        <p:txBody>
          <a:bodyPr wrap="square" rtlCol="0">
            <a:spAutoFit/>
          </a:bodyPr>
          <a:lstStyle/>
          <a:p>
            <a:pPr algn="ctr"/>
            <a:r>
              <a:rPr lang="en-US" sz="2800" b="1" dirty="0">
                <a:solidFill>
                  <a:srgbClr val="FF0000"/>
                </a:solidFill>
              </a:rPr>
              <a:t>Time</a:t>
            </a:r>
          </a:p>
        </p:txBody>
      </p:sp>
      <p:sp>
        <p:nvSpPr>
          <p:cNvPr id="6" name="TextBox 5"/>
          <p:cNvSpPr txBox="1"/>
          <p:nvPr/>
        </p:nvSpPr>
        <p:spPr>
          <a:xfrm>
            <a:off x="3048000" y="4920734"/>
            <a:ext cx="914400" cy="523220"/>
          </a:xfrm>
          <a:prstGeom prst="rect">
            <a:avLst/>
          </a:prstGeom>
          <a:noFill/>
        </p:spPr>
        <p:txBody>
          <a:bodyPr wrap="square" rtlCol="0">
            <a:spAutoFit/>
          </a:bodyPr>
          <a:lstStyle/>
          <a:p>
            <a:pPr algn="ctr"/>
            <a:r>
              <a:rPr lang="en-US" sz="2800" b="1" dirty="0">
                <a:solidFill>
                  <a:srgbClr val="FF0000"/>
                </a:solidFill>
              </a:rPr>
              <a:t>Cost</a:t>
            </a:r>
          </a:p>
        </p:txBody>
      </p:sp>
      <p:sp>
        <p:nvSpPr>
          <p:cNvPr id="7" name="TextBox 6"/>
          <p:cNvSpPr txBox="1"/>
          <p:nvPr/>
        </p:nvSpPr>
        <p:spPr>
          <a:xfrm>
            <a:off x="7772400" y="4892143"/>
            <a:ext cx="1371600" cy="523220"/>
          </a:xfrm>
          <a:prstGeom prst="rect">
            <a:avLst/>
          </a:prstGeom>
          <a:noFill/>
        </p:spPr>
        <p:txBody>
          <a:bodyPr wrap="square" rtlCol="0">
            <a:spAutoFit/>
          </a:bodyPr>
          <a:lstStyle/>
          <a:p>
            <a:pPr algn="ctr"/>
            <a:r>
              <a:rPr lang="en-US" sz="2800" b="1" dirty="0">
                <a:solidFill>
                  <a:srgbClr val="FF0000"/>
                </a:solidFill>
              </a:rPr>
              <a:t>Quality</a:t>
            </a:r>
          </a:p>
        </p:txBody>
      </p:sp>
    </p:spTree>
    <p:extLst>
      <p:ext uri="{BB962C8B-B14F-4D97-AF65-F5344CB8AC3E}">
        <p14:creationId xmlns="" xmlns:p14="http://schemas.microsoft.com/office/powerpoint/2010/main" val="4182893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9905998" cy="381000"/>
          </a:xfrm>
        </p:spPr>
        <p:txBody>
          <a:bodyPr>
            <a:normAutofit fontScale="90000"/>
          </a:bodyPr>
          <a:lstStyle/>
          <a:p>
            <a:pPr algn="ctr"/>
            <a:r>
              <a:rPr lang="en-US" sz="3200" b="1" dirty="0">
                <a:solidFill>
                  <a:srgbClr val="FFFF00"/>
                </a:solidFill>
              </a:rPr>
              <a:t>Project management v/s general management</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857631006"/>
              </p:ext>
            </p:extLst>
          </p:nvPr>
        </p:nvGraphicFramePr>
        <p:xfrm>
          <a:off x="1143000" y="614002"/>
          <a:ext cx="9906000" cy="6243998"/>
        </p:xfrm>
        <a:graphic>
          <a:graphicData uri="http://schemas.openxmlformats.org/drawingml/2006/table">
            <a:tbl>
              <a:tblPr firstRow="1" bandRow="1">
                <a:tableStyleId>{5C22544A-7EE6-4342-B048-85BDC9FD1C3A}</a:tableStyleId>
              </a:tblPr>
              <a:tblGrid>
                <a:gridCol w="4954587">
                  <a:extLst>
                    <a:ext uri="{9D8B030D-6E8A-4147-A177-3AD203B41FA5}">
                      <a16:colId xmlns:a16="http://schemas.microsoft.com/office/drawing/2014/main" xmlns="" val="20000"/>
                    </a:ext>
                  </a:extLst>
                </a:gridCol>
                <a:gridCol w="4951413">
                  <a:extLst>
                    <a:ext uri="{9D8B030D-6E8A-4147-A177-3AD203B41FA5}">
                      <a16:colId xmlns:a16="http://schemas.microsoft.com/office/drawing/2014/main" xmlns="" val="20001"/>
                    </a:ext>
                  </a:extLst>
                </a:gridCol>
              </a:tblGrid>
              <a:tr h="666158">
                <a:tc>
                  <a:txBody>
                    <a:bodyPr/>
                    <a:lstStyle/>
                    <a:p>
                      <a:pPr algn="ctr"/>
                      <a:r>
                        <a:rPr lang="en-GB" sz="2800" dirty="0">
                          <a:solidFill>
                            <a:srgbClr val="FF0000"/>
                          </a:solidFill>
                        </a:rPr>
                        <a:t>Project</a:t>
                      </a:r>
                      <a:r>
                        <a:rPr lang="en-GB" sz="2800" baseline="0" dirty="0">
                          <a:solidFill>
                            <a:srgbClr val="FF0000"/>
                          </a:solidFill>
                        </a:rPr>
                        <a:t> Management</a:t>
                      </a:r>
                      <a:endParaRPr lang="en-IN" sz="2800" dirty="0">
                        <a:solidFill>
                          <a:srgbClr val="FF0000"/>
                        </a:solidFill>
                      </a:endParaRPr>
                    </a:p>
                  </a:txBody>
                  <a:tcPr/>
                </a:tc>
                <a:tc>
                  <a:txBody>
                    <a:bodyPr/>
                    <a:lstStyle/>
                    <a:p>
                      <a:pPr algn="ctr"/>
                      <a:r>
                        <a:rPr lang="en-GB" sz="2800" dirty="0">
                          <a:solidFill>
                            <a:srgbClr val="FF0000"/>
                          </a:solidFill>
                        </a:rPr>
                        <a:t>General</a:t>
                      </a:r>
                      <a:r>
                        <a:rPr lang="en-GB" sz="2800" baseline="0" dirty="0">
                          <a:solidFill>
                            <a:srgbClr val="FF0000"/>
                          </a:solidFill>
                        </a:rPr>
                        <a:t> Management</a:t>
                      </a:r>
                      <a:endParaRPr lang="en-IN" sz="2800" dirty="0">
                        <a:solidFill>
                          <a:srgbClr val="FF0000"/>
                        </a:solidFill>
                      </a:endParaRPr>
                    </a:p>
                  </a:txBody>
                  <a:tcPr/>
                </a:tc>
                <a:extLst>
                  <a:ext uri="{0D108BD9-81ED-4DB2-BD59-A6C34878D82A}">
                    <a16:rowId xmlns:a16="http://schemas.microsoft.com/office/drawing/2014/main" xmlns="" val="10000"/>
                  </a:ext>
                </a:extLst>
              </a:tr>
              <a:tr h="1124701">
                <a:tc>
                  <a:txBody>
                    <a:bodyPr/>
                    <a:lstStyle/>
                    <a:p>
                      <a:r>
                        <a:rPr lang="en-GB" sz="2400" dirty="0">
                          <a:solidFill>
                            <a:schemeClr val="bg1"/>
                          </a:solidFill>
                        </a:rPr>
                        <a:t>1.</a:t>
                      </a:r>
                      <a:r>
                        <a:rPr lang="en-GB" sz="2400" baseline="0" dirty="0">
                          <a:solidFill>
                            <a:schemeClr val="bg1"/>
                          </a:solidFill>
                        </a:rPr>
                        <a:t> It is usually employed in projects that are temporary &amp; time constrained.</a:t>
                      </a:r>
                      <a:endParaRPr lang="en-IN" sz="2400" dirty="0">
                        <a:solidFill>
                          <a:schemeClr val="bg1"/>
                        </a:solidFill>
                      </a:endParaRPr>
                    </a:p>
                  </a:txBody>
                  <a:tcPr/>
                </a:tc>
                <a:tc>
                  <a:txBody>
                    <a:bodyPr/>
                    <a:lstStyle/>
                    <a:p>
                      <a:r>
                        <a:rPr lang="en-GB" sz="2400" dirty="0"/>
                        <a:t>1.</a:t>
                      </a:r>
                      <a:r>
                        <a:rPr lang="en-GB" sz="2400" baseline="0" dirty="0"/>
                        <a:t> It is employed for on-going procedures/functions of certain organisations/businesses etc.</a:t>
                      </a:r>
                      <a:endParaRPr lang="en-IN" sz="2400" dirty="0"/>
                    </a:p>
                  </a:txBody>
                  <a:tcPr/>
                </a:tc>
                <a:extLst>
                  <a:ext uri="{0D108BD9-81ED-4DB2-BD59-A6C34878D82A}">
                    <a16:rowId xmlns:a16="http://schemas.microsoft.com/office/drawing/2014/main" xmlns="" val="10001"/>
                  </a:ext>
                </a:extLst>
              </a:tr>
              <a:tr h="1470763">
                <a:tc>
                  <a:txBody>
                    <a:bodyPr/>
                    <a:lstStyle/>
                    <a:p>
                      <a:r>
                        <a:rPr lang="en-GB" sz="2400" dirty="0"/>
                        <a:t>2.</a:t>
                      </a:r>
                      <a:r>
                        <a:rPr lang="en-GB" sz="2400" baseline="0" dirty="0"/>
                        <a:t> Usually resources are limited.</a:t>
                      </a:r>
                      <a:endParaRPr lang="en-IN" sz="2400" dirty="0"/>
                    </a:p>
                  </a:txBody>
                  <a:tcPr/>
                </a:tc>
                <a:tc>
                  <a:txBody>
                    <a:bodyPr/>
                    <a:lstStyle/>
                    <a:p>
                      <a:r>
                        <a:rPr lang="en-GB" sz="2400" dirty="0"/>
                        <a:t>2. It is responsible for resourcing whatever necessary ingredients/items</a:t>
                      </a:r>
                      <a:r>
                        <a:rPr lang="en-GB" sz="2400" baseline="0" dirty="0"/>
                        <a:t> are required for the continuation of functions.</a:t>
                      </a:r>
                      <a:endParaRPr lang="en-IN" sz="2400" dirty="0"/>
                    </a:p>
                  </a:txBody>
                  <a:tcPr/>
                </a:tc>
                <a:extLst>
                  <a:ext uri="{0D108BD9-81ED-4DB2-BD59-A6C34878D82A}">
                    <a16:rowId xmlns:a16="http://schemas.microsoft.com/office/drawing/2014/main" xmlns="" val="10002"/>
                  </a:ext>
                </a:extLst>
              </a:tr>
              <a:tr h="1124701">
                <a:tc>
                  <a:txBody>
                    <a:bodyPr/>
                    <a:lstStyle/>
                    <a:p>
                      <a:r>
                        <a:rPr lang="en-GB" sz="2400" dirty="0"/>
                        <a:t>3.</a:t>
                      </a:r>
                      <a:r>
                        <a:rPr lang="en-GB" sz="2400" baseline="0" dirty="0"/>
                        <a:t> It often falls under the broad discipline of management, it is a part of General Management.</a:t>
                      </a:r>
                      <a:endParaRPr lang="en-IN" sz="2400" dirty="0"/>
                    </a:p>
                  </a:txBody>
                  <a:tcPr/>
                </a:tc>
                <a:tc>
                  <a:txBody>
                    <a:bodyPr/>
                    <a:lstStyle/>
                    <a:p>
                      <a:r>
                        <a:rPr lang="en-GB" sz="2400" dirty="0"/>
                        <a:t>3. It is an academic discipline taught in Schools &amp; Universities.</a:t>
                      </a:r>
                      <a:endParaRPr lang="en-IN" sz="2400" dirty="0"/>
                    </a:p>
                  </a:txBody>
                  <a:tcPr/>
                </a:tc>
                <a:extLst>
                  <a:ext uri="{0D108BD9-81ED-4DB2-BD59-A6C34878D82A}">
                    <a16:rowId xmlns:a16="http://schemas.microsoft.com/office/drawing/2014/main" xmlns="" val="10003"/>
                  </a:ext>
                </a:extLst>
              </a:tr>
              <a:tr h="778639">
                <a:tc>
                  <a:txBody>
                    <a:bodyPr/>
                    <a:lstStyle/>
                    <a:p>
                      <a:r>
                        <a:rPr lang="en-GB" sz="2400" dirty="0"/>
                        <a:t>4.</a:t>
                      </a:r>
                      <a:r>
                        <a:rPr lang="en-GB" sz="2400" baseline="0" dirty="0"/>
                        <a:t> It has beginning and completion point.</a:t>
                      </a:r>
                      <a:endParaRPr lang="en-IN" sz="2400" dirty="0"/>
                    </a:p>
                  </a:txBody>
                  <a:tcPr/>
                </a:tc>
                <a:tc>
                  <a:txBody>
                    <a:bodyPr/>
                    <a:lstStyle/>
                    <a:p>
                      <a:r>
                        <a:rPr lang="en-GB" sz="2400" dirty="0"/>
                        <a:t>4. G.M activities</a:t>
                      </a:r>
                      <a:r>
                        <a:rPr lang="en-GB" sz="2400" baseline="0" dirty="0"/>
                        <a:t> are on going, there is no beginning or end.</a:t>
                      </a:r>
                      <a:endParaRPr lang="en-IN" sz="2400" dirty="0"/>
                    </a:p>
                  </a:txBody>
                  <a:tcPr/>
                </a:tc>
                <a:extLst>
                  <a:ext uri="{0D108BD9-81ED-4DB2-BD59-A6C34878D82A}">
                    <a16:rowId xmlns:a16="http://schemas.microsoft.com/office/drawing/2014/main" xmlns="" val="10004"/>
                  </a:ext>
                </a:extLst>
              </a:tr>
              <a:tr h="778639">
                <a:tc>
                  <a:txBody>
                    <a:bodyPr/>
                    <a:lstStyle/>
                    <a:p>
                      <a:r>
                        <a:rPr lang="en-GB" sz="2400" dirty="0"/>
                        <a:t>5.</a:t>
                      </a:r>
                      <a:r>
                        <a:rPr lang="en-GB" sz="2400" baseline="0" dirty="0"/>
                        <a:t> Project Manager need not necessarily be a senior employee.</a:t>
                      </a:r>
                      <a:endParaRPr lang="en-IN" sz="2400" dirty="0"/>
                    </a:p>
                  </a:txBody>
                  <a:tcPr/>
                </a:tc>
                <a:tc>
                  <a:txBody>
                    <a:bodyPr/>
                    <a:lstStyle/>
                    <a:p>
                      <a:r>
                        <a:rPr lang="en-GB" sz="2400" dirty="0"/>
                        <a:t>5. General</a:t>
                      </a:r>
                      <a:r>
                        <a:rPr lang="en-GB" sz="2400" baseline="0" dirty="0"/>
                        <a:t> Manager is always a senior employee.</a:t>
                      </a:r>
                      <a:endParaRPr lang="en-IN" sz="24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 xmlns:p14="http://schemas.microsoft.com/office/powerpoint/2010/main" val="2277219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71600" y="685800"/>
            <a:ext cx="9906000" cy="533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3451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Project Pics\20200818_112912.jpg"/>
          <p:cNvPicPr>
            <a:picLocks noGrp="1" noChangeAspect="1" noChangeArrowheads="1"/>
          </p:cNvPicPr>
          <p:nvPr>
            <p:ph idx="1"/>
          </p:nvPr>
        </p:nvPicPr>
        <p:blipFill>
          <a:blip r:embed="rId2"/>
          <a:srcRect/>
          <a:stretch>
            <a:fillRect/>
          </a:stretch>
        </p:blipFill>
        <p:spPr bwMode="auto">
          <a:xfrm>
            <a:off x="1905000" y="1219200"/>
            <a:ext cx="8534399" cy="48006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9905999" cy="5638800"/>
          </a:xfrm>
        </p:spPr>
        <p:txBody>
          <a:bodyPr>
            <a:normAutofit/>
          </a:bodyPr>
          <a:lstStyle/>
          <a:p>
            <a:pPr marL="0" indent="0">
              <a:buNone/>
            </a:pPr>
            <a:endParaRPr lang="en-GB" sz="3200" b="1" u="sng" dirty="0">
              <a:solidFill>
                <a:srgbClr val="FFFF00"/>
              </a:solidFill>
            </a:endParaRPr>
          </a:p>
          <a:p>
            <a:pPr marL="0" indent="0">
              <a:buNone/>
            </a:pPr>
            <a:endParaRPr lang="en-GB" sz="3200" b="1" u="sng" dirty="0">
              <a:solidFill>
                <a:srgbClr val="FFFF00"/>
              </a:solidFill>
            </a:endParaRPr>
          </a:p>
          <a:p>
            <a:pPr marL="0" indent="0">
              <a:buNone/>
            </a:pPr>
            <a:r>
              <a:rPr lang="en-GB" sz="3200" b="1" u="sng" dirty="0">
                <a:solidFill>
                  <a:srgbClr val="FFFF00"/>
                </a:solidFill>
              </a:rPr>
              <a:t>The Project Manager</a:t>
            </a:r>
          </a:p>
          <a:p>
            <a:pPr marL="0" indent="0">
              <a:buNone/>
            </a:pPr>
            <a:r>
              <a:rPr lang="en-GB" sz="3200" dirty="0" err="1">
                <a:solidFill>
                  <a:schemeClr val="bg1"/>
                </a:solidFill>
              </a:rPr>
              <a:t>Inspite</a:t>
            </a:r>
            <a:r>
              <a:rPr lang="en-GB" sz="3200" dirty="0">
                <a:solidFill>
                  <a:schemeClr val="bg1"/>
                </a:solidFill>
              </a:rPr>
              <a:t> of computers and sophisticated software packages we would still need a project manager to make a project a success.</a:t>
            </a:r>
          </a:p>
        </p:txBody>
      </p:sp>
    </p:spTree>
    <p:extLst>
      <p:ext uri="{BB962C8B-B14F-4D97-AF65-F5344CB8AC3E}">
        <p14:creationId xmlns="" xmlns:p14="http://schemas.microsoft.com/office/powerpoint/2010/main" val="13987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609600"/>
            <a:ext cx="10287000" cy="5338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54851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762000"/>
            <a:ext cx="9905999" cy="5410200"/>
          </a:xfrm>
        </p:spPr>
        <p:txBody>
          <a:bodyPr>
            <a:normAutofit/>
          </a:bodyPr>
          <a:lstStyle/>
          <a:p>
            <a:pPr marL="0" indent="0">
              <a:buNone/>
            </a:pPr>
            <a:r>
              <a:rPr lang="en-GB" sz="3200" b="1" u="sng" dirty="0">
                <a:solidFill>
                  <a:srgbClr val="FFFF00"/>
                </a:solidFill>
              </a:rPr>
              <a:t>Role of Project Manager</a:t>
            </a:r>
          </a:p>
          <a:p>
            <a:pPr marL="0" indent="0">
              <a:buNone/>
            </a:pPr>
            <a:r>
              <a:rPr lang="en-GB" sz="3200" dirty="0">
                <a:solidFill>
                  <a:schemeClr val="bg1"/>
                </a:solidFill>
              </a:rPr>
              <a:t>	A Project Manager is a person who has the overall responsibility for the successful initiation, planning, design, execution, monitoring, controlling and closure of a project.</a:t>
            </a:r>
          </a:p>
          <a:p>
            <a:pPr marL="0" indent="0">
              <a:buNone/>
            </a:pPr>
            <a:r>
              <a:rPr lang="en-GB" sz="3200" dirty="0">
                <a:solidFill>
                  <a:schemeClr val="bg1"/>
                </a:solidFill>
              </a:rPr>
              <a:t>Construction, Petrochemical, Architecture, Information Technology and many different industries that produce products and services use this job title.</a:t>
            </a:r>
            <a:endParaRPr lang="en-IN" sz="3200" dirty="0">
              <a:solidFill>
                <a:schemeClr val="bg1"/>
              </a:solidFill>
            </a:endParaRPr>
          </a:p>
        </p:txBody>
      </p:sp>
    </p:spTree>
    <p:extLst>
      <p:ext uri="{BB962C8B-B14F-4D97-AF65-F5344CB8AC3E}">
        <p14:creationId xmlns="" xmlns:p14="http://schemas.microsoft.com/office/powerpoint/2010/main" val="693538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85800"/>
            <a:ext cx="9905999" cy="5486400"/>
          </a:xfrm>
        </p:spPr>
        <p:txBody>
          <a:bodyPr>
            <a:normAutofit/>
          </a:bodyPr>
          <a:lstStyle/>
          <a:p>
            <a:pPr marL="0" indent="0">
              <a:buNone/>
            </a:pPr>
            <a:r>
              <a:rPr lang="en-GB" sz="3200" dirty="0">
                <a:solidFill>
                  <a:schemeClr val="bg1"/>
                </a:solidFill>
              </a:rPr>
              <a:t>	The Project Manager must have a combination of skills including an ability to ask penetrating questions, detect unstated assumptions and resolve conflicts, as well as more general management skills.</a:t>
            </a:r>
          </a:p>
          <a:p>
            <a:pPr marL="0" indent="0">
              <a:buNone/>
            </a:pPr>
            <a:r>
              <a:rPr lang="en-GB" sz="3200" dirty="0">
                <a:solidFill>
                  <a:schemeClr val="bg1"/>
                </a:solidFill>
              </a:rPr>
              <a:t>	Important among a project manager’s duties is the recognition that risk directly impacts the likelihood of success and that this risk must be both formally and informally measured throughout the lifetime of a project.</a:t>
            </a:r>
            <a:endParaRPr lang="en-IN" sz="3200" dirty="0">
              <a:solidFill>
                <a:schemeClr val="bg1"/>
              </a:solidFill>
            </a:endParaRPr>
          </a:p>
        </p:txBody>
      </p:sp>
    </p:spTree>
    <p:extLst>
      <p:ext uri="{BB962C8B-B14F-4D97-AF65-F5344CB8AC3E}">
        <p14:creationId xmlns="" xmlns:p14="http://schemas.microsoft.com/office/powerpoint/2010/main" val="16247110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9905999" cy="5638800"/>
          </a:xfrm>
        </p:spPr>
        <p:txBody>
          <a:bodyPr>
            <a:normAutofit/>
          </a:bodyPr>
          <a:lstStyle/>
          <a:p>
            <a:pPr marL="0" indent="0">
              <a:buNone/>
            </a:pPr>
            <a:r>
              <a:rPr lang="en-GB" sz="3200" dirty="0">
                <a:solidFill>
                  <a:schemeClr val="bg1"/>
                </a:solidFill>
              </a:rPr>
              <a:t>	Risk arises from uncertainty and the successful project manager is the one who focuses on this as their primary concern.</a:t>
            </a:r>
          </a:p>
          <a:p>
            <a:pPr marL="0" indent="0">
              <a:buNone/>
            </a:pPr>
            <a:r>
              <a:rPr lang="en-GB" sz="3200" dirty="0">
                <a:solidFill>
                  <a:schemeClr val="bg1"/>
                </a:solidFill>
              </a:rPr>
              <a:t>	Most of the issues that impact a project result in one way or another from risk. A good project manger can lessen risk significantly, often by adhering to a policy of open communication, ensuring every significant participant has an opportunity to express opinions and concerns.</a:t>
            </a:r>
            <a:endParaRPr lang="en-IN" sz="3200" dirty="0">
              <a:solidFill>
                <a:schemeClr val="bg1"/>
              </a:solidFill>
            </a:endParaRPr>
          </a:p>
        </p:txBody>
      </p:sp>
    </p:spTree>
    <p:extLst>
      <p:ext uri="{BB962C8B-B14F-4D97-AF65-F5344CB8AC3E}">
        <p14:creationId xmlns="" xmlns:p14="http://schemas.microsoft.com/office/powerpoint/2010/main" val="2998321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81000"/>
            <a:ext cx="10136188" cy="6019800"/>
          </a:xfrm>
        </p:spPr>
        <p:txBody>
          <a:bodyPr>
            <a:normAutofit lnSpcReduction="10000"/>
          </a:bodyPr>
          <a:lstStyle/>
          <a:p>
            <a:pPr marL="0" indent="0">
              <a:buNone/>
            </a:pPr>
            <a:r>
              <a:rPr lang="en-GB" sz="3200" dirty="0">
                <a:solidFill>
                  <a:schemeClr val="bg1"/>
                </a:solidFill>
              </a:rPr>
              <a:t>	A Project Manager is a person who is responsible for making decisions, both large and small. The project manager should make sure they control risk and minimise uncertainty. Every decision the project manager makes directly benefits their project. </a:t>
            </a:r>
          </a:p>
          <a:p>
            <a:pPr marL="0" indent="0">
              <a:buNone/>
            </a:pPr>
            <a:r>
              <a:rPr lang="en-GB" sz="3200" dirty="0">
                <a:solidFill>
                  <a:schemeClr val="bg1"/>
                </a:solidFill>
              </a:rPr>
              <a:t>	Project Managers use project management software such as Microsoft Project to organise their tasks and workforce. These software packages allow project managers to produce reports and charts in a few minutes compared with several hours it can take if they do it by hand.</a:t>
            </a:r>
            <a:endParaRPr lang="en-IN" sz="3200" dirty="0">
              <a:solidFill>
                <a:schemeClr val="bg1"/>
              </a:solidFill>
            </a:endParaRPr>
          </a:p>
        </p:txBody>
      </p:sp>
    </p:spTree>
    <p:extLst>
      <p:ext uri="{BB962C8B-B14F-4D97-AF65-F5344CB8AC3E}">
        <p14:creationId xmlns="" xmlns:p14="http://schemas.microsoft.com/office/powerpoint/2010/main" val="2812183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10288588" cy="5791200"/>
          </a:xfrm>
        </p:spPr>
        <p:txBody>
          <a:bodyPr>
            <a:normAutofit/>
          </a:bodyPr>
          <a:lstStyle/>
          <a:p>
            <a:pPr marL="0" indent="0">
              <a:buNone/>
            </a:pPr>
            <a:r>
              <a:rPr lang="en-IN" sz="3200" dirty="0">
                <a:solidFill>
                  <a:schemeClr val="bg1"/>
                </a:solidFill>
              </a:rPr>
              <a:t>Roles &amp; Responsibilities of Project Manager include many activities: </a:t>
            </a:r>
          </a:p>
          <a:p>
            <a:pPr>
              <a:buFont typeface="Wingdings" pitchFamily="2" charset="2"/>
              <a:buChar char="ü"/>
            </a:pPr>
            <a:r>
              <a:rPr lang="en-IN" sz="3200" dirty="0">
                <a:solidFill>
                  <a:schemeClr val="bg1"/>
                </a:solidFill>
              </a:rPr>
              <a:t>Planning &amp; Defining scope</a:t>
            </a:r>
          </a:p>
          <a:p>
            <a:pPr>
              <a:buFont typeface="Wingdings" pitchFamily="2" charset="2"/>
              <a:buChar char="ü"/>
            </a:pPr>
            <a:r>
              <a:rPr lang="en-IN" sz="3200" dirty="0">
                <a:solidFill>
                  <a:schemeClr val="bg1"/>
                </a:solidFill>
              </a:rPr>
              <a:t>Activity Planning &amp; Sequencing</a:t>
            </a:r>
          </a:p>
          <a:p>
            <a:pPr>
              <a:buFont typeface="Wingdings" pitchFamily="2" charset="2"/>
              <a:buChar char="ü"/>
            </a:pPr>
            <a:r>
              <a:rPr lang="en-IN" sz="3200" dirty="0">
                <a:solidFill>
                  <a:schemeClr val="bg1"/>
                </a:solidFill>
              </a:rPr>
              <a:t>Resource Planning</a:t>
            </a:r>
          </a:p>
          <a:p>
            <a:pPr>
              <a:buFont typeface="Wingdings" pitchFamily="2" charset="2"/>
              <a:buChar char="ü"/>
            </a:pPr>
            <a:r>
              <a:rPr lang="en-IN" sz="3200" dirty="0">
                <a:solidFill>
                  <a:schemeClr val="bg1"/>
                </a:solidFill>
              </a:rPr>
              <a:t>Developing Schedules</a:t>
            </a:r>
          </a:p>
          <a:p>
            <a:pPr>
              <a:buFont typeface="Wingdings" pitchFamily="2" charset="2"/>
              <a:buChar char="ü"/>
            </a:pPr>
            <a:r>
              <a:rPr lang="en-IN" sz="3200" dirty="0">
                <a:solidFill>
                  <a:schemeClr val="bg1"/>
                </a:solidFill>
              </a:rPr>
              <a:t>Time Estimating</a:t>
            </a:r>
          </a:p>
          <a:p>
            <a:pPr>
              <a:buFont typeface="Wingdings" pitchFamily="2" charset="2"/>
              <a:buChar char="ü"/>
            </a:pPr>
            <a:r>
              <a:rPr lang="en-IN" sz="3200" dirty="0">
                <a:solidFill>
                  <a:schemeClr val="bg1"/>
                </a:solidFill>
              </a:rPr>
              <a:t>Cost Estimating</a:t>
            </a:r>
          </a:p>
          <a:p>
            <a:pPr>
              <a:buFont typeface="Wingdings" pitchFamily="2" charset="2"/>
              <a:buChar char="ü"/>
            </a:pPr>
            <a:endParaRPr lang="en-IN" sz="3200" dirty="0">
              <a:solidFill>
                <a:schemeClr val="bg1"/>
              </a:solidFill>
            </a:endParaRPr>
          </a:p>
        </p:txBody>
      </p:sp>
    </p:spTree>
    <p:extLst>
      <p:ext uri="{BB962C8B-B14F-4D97-AF65-F5344CB8AC3E}">
        <p14:creationId xmlns="" xmlns:p14="http://schemas.microsoft.com/office/powerpoint/2010/main" val="37062206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212388" cy="5638800"/>
          </a:xfrm>
        </p:spPr>
        <p:txBody>
          <a:bodyPr>
            <a:normAutofit lnSpcReduction="10000"/>
          </a:bodyPr>
          <a:lstStyle/>
          <a:p>
            <a:pPr>
              <a:buFont typeface="Wingdings" pitchFamily="2" charset="2"/>
              <a:buChar char="ü"/>
            </a:pPr>
            <a:r>
              <a:rPr lang="en-IN" sz="3200" dirty="0">
                <a:solidFill>
                  <a:schemeClr val="bg1"/>
                </a:solidFill>
              </a:rPr>
              <a:t>Developing a Budget</a:t>
            </a:r>
          </a:p>
          <a:p>
            <a:pPr>
              <a:buFont typeface="Wingdings" pitchFamily="2" charset="2"/>
              <a:buChar char="ü"/>
            </a:pPr>
            <a:r>
              <a:rPr lang="en-IN" sz="3200" dirty="0">
                <a:solidFill>
                  <a:schemeClr val="bg1"/>
                </a:solidFill>
              </a:rPr>
              <a:t>Documentation</a:t>
            </a:r>
          </a:p>
          <a:p>
            <a:pPr>
              <a:buFont typeface="Wingdings" pitchFamily="2" charset="2"/>
              <a:buChar char="ü"/>
            </a:pPr>
            <a:r>
              <a:rPr lang="en-IN" sz="3200" dirty="0">
                <a:solidFill>
                  <a:schemeClr val="bg1"/>
                </a:solidFill>
              </a:rPr>
              <a:t>Creating Charts &amp; Schedules</a:t>
            </a:r>
          </a:p>
          <a:p>
            <a:pPr>
              <a:buFont typeface="Wingdings" pitchFamily="2" charset="2"/>
              <a:buChar char="ü"/>
            </a:pPr>
            <a:r>
              <a:rPr lang="en-IN" sz="3200" dirty="0">
                <a:solidFill>
                  <a:schemeClr val="bg1"/>
                </a:solidFill>
              </a:rPr>
              <a:t>Risk Analysis</a:t>
            </a:r>
          </a:p>
          <a:p>
            <a:pPr>
              <a:buFont typeface="Wingdings" pitchFamily="2" charset="2"/>
              <a:buChar char="ü"/>
            </a:pPr>
            <a:r>
              <a:rPr lang="en-IN" sz="3200" dirty="0">
                <a:solidFill>
                  <a:schemeClr val="bg1"/>
                </a:solidFill>
              </a:rPr>
              <a:t>Managing Risks &amp; Issues</a:t>
            </a:r>
          </a:p>
          <a:p>
            <a:pPr>
              <a:buFont typeface="Wingdings" pitchFamily="2" charset="2"/>
              <a:buChar char="ü"/>
            </a:pPr>
            <a:r>
              <a:rPr lang="en-IN" sz="3200" dirty="0">
                <a:solidFill>
                  <a:schemeClr val="bg1"/>
                </a:solidFill>
              </a:rPr>
              <a:t>Monitoring &amp; Reporting Progress</a:t>
            </a:r>
          </a:p>
          <a:p>
            <a:pPr>
              <a:buFont typeface="Wingdings" pitchFamily="2" charset="2"/>
              <a:buChar char="ü"/>
            </a:pPr>
            <a:r>
              <a:rPr lang="en-IN" sz="3200" dirty="0">
                <a:solidFill>
                  <a:schemeClr val="bg1"/>
                </a:solidFill>
              </a:rPr>
              <a:t>Team Leadership</a:t>
            </a:r>
          </a:p>
          <a:p>
            <a:pPr>
              <a:buFont typeface="Wingdings" pitchFamily="2" charset="2"/>
              <a:buChar char="ü"/>
            </a:pPr>
            <a:r>
              <a:rPr lang="en-IN" sz="3200" dirty="0">
                <a:solidFill>
                  <a:schemeClr val="bg1"/>
                </a:solidFill>
              </a:rPr>
              <a:t>Strategic Influencing</a:t>
            </a:r>
          </a:p>
        </p:txBody>
      </p:sp>
    </p:spTree>
    <p:extLst>
      <p:ext uri="{BB962C8B-B14F-4D97-AF65-F5344CB8AC3E}">
        <p14:creationId xmlns="" xmlns:p14="http://schemas.microsoft.com/office/powerpoint/2010/main" val="16648083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136188" cy="5715000"/>
          </a:xfrm>
        </p:spPr>
        <p:txBody>
          <a:bodyPr>
            <a:normAutofit/>
          </a:bodyPr>
          <a:lstStyle/>
          <a:p>
            <a:pPr>
              <a:buFont typeface="Wingdings" pitchFamily="2" charset="2"/>
              <a:buChar char="ü"/>
            </a:pPr>
            <a:r>
              <a:rPr lang="en-IN" sz="3200" dirty="0">
                <a:solidFill>
                  <a:schemeClr val="bg1"/>
                </a:solidFill>
              </a:rPr>
              <a:t>Business Partnering</a:t>
            </a:r>
          </a:p>
          <a:p>
            <a:pPr>
              <a:buFont typeface="Wingdings" pitchFamily="2" charset="2"/>
              <a:buChar char="ü"/>
            </a:pPr>
            <a:r>
              <a:rPr lang="en-IN" sz="3200" dirty="0">
                <a:solidFill>
                  <a:schemeClr val="bg1"/>
                </a:solidFill>
              </a:rPr>
              <a:t>Working with vendors</a:t>
            </a:r>
          </a:p>
          <a:p>
            <a:pPr>
              <a:buFont typeface="Wingdings" pitchFamily="2" charset="2"/>
              <a:buChar char="ü"/>
            </a:pPr>
            <a:r>
              <a:rPr lang="en-IN" sz="3200" dirty="0">
                <a:solidFill>
                  <a:schemeClr val="bg1"/>
                </a:solidFill>
              </a:rPr>
              <a:t>Probability Analysis</a:t>
            </a:r>
          </a:p>
          <a:p>
            <a:pPr>
              <a:buFont typeface="Wingdings" pitchFamily="2" charset="2"/>
              <a:buChar char="ü"/>
            </a:pPr>
            <a:r>
              <a:rPr lang="en-IN" sz="3200" dirty="0">
                <a:solidFill>
                  <a:schemeClr val="bg1"/>
                </a:solidFill>
              </a:rPr>
              <a:t>Controlling Quality</a:t>
            </a:r>
          </a:p>
          <a:p>
            <a:pPr>
              <a:buFont typeface="Wingdings" pitchFamily="2" charset="2"/>
              <a:buChar char="ü"/>
            </a:pPr>
            <a:r>
              <a:rPr lang="en-IN" sz="3200" dirty="0">
                <a:solidFill>
                  <a:schemeClr val="bg1"/>
                </a:solidFill>
              </a:rPr>
              <a:t>Benefit Realisation</a:t>
            </a:r>
          </a:p>
          <a:p>
            <a:pPr marL="0" indent="0">
              <a:buNone/>
            </a:pPr>
            <a:r>
              <a:rPr lang="en-IN" sz="3200" dirty="0">
                <a:solidFill>
                  <a:schemeClr val="bg1"/>
                </a:solidFill>
              </a:rPr>
              <a:t>	Finally, senior management must give support and authority to a project manager if he/she is going to be successful.</a:t>
            </a:r>
          </a:p>
        </p:txBody>
      </p:sp>
    </p:spTree>
    <p:extLst>
      <p:ext uri="{BB962C8B-B14F-4D97-AF65-F5344CB8AC3E}">
        <p14:creationId xmlns="" xmlns:p14="http://schemas.microsoft.com/office/powerpoint/2010/main" val="29401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571500"/>
            <a:ext cx="10287000"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6029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9905999" cy="5943600"/>
          </a:xfrm>
        </p:spPr>
        <p:txBody>
          <a:bodyPr>
            <a:normAutofit fontScale="92500"/>
          </a:bodyPr>
          <a:lstStyle/>
          <a:p>
            <a:pPr>
              <a:buNone/>
            </a:pPr>
            <a:r>
              <a:rPr lang="en-US" sz="3200" dirty="0">
                <a:solidFill>
                  <a:srgbClr val="FF0000"/>
                </a:solidFill>
              </a:rPr>
              <a:t>Introduction / Meaning:</a:t>
            </a:r>
          </a:p>
          <a:p>
            <a:pPr>
              <a:buNone/>
            </a:pPr>
            <a:r>
              <a:rPr lang="en-US" sz="3200" dirty="0"/>
              <a:t>	</a:t>
            </a:r>
            <a:r>
              <a:rPr lang="en-US" sz="3200" dirty="0">
                <a:solidFill>
                  <a:schemeClr val="bg1"/>
                </a:solidFill>
              </a:rPr>
              <a:t>Project is a temporary group activity designed to produce a unique product, service or result. A project is accomplished by performing a set of activities. Project is the non-routine nature of activities, each project is unique. A project is initiated to achieve a mission, whatever the mission may be, a project is completed as soon as the mission is fulfilled.</a:t>
            </a:r>
          </a:p>
          <a:p>
            <a:pPr>
              <a:buNone/>
            </a:pPr>
            <a:r>
              <a:rPr lang="en-US" sz="3200" dirty="0" err="1">
                <a:solidFill>
                  <a:srgbClr val="FFFF00"/>
                </a:solidFill>
              </a:rPr>
              <a:t>Eg</a:t>
            </a:r>
            <a:r>
              <a:rPr lang="en-US" sz="3200" dirty="0">
                <a:solidFill>
                  <a:srgbClr val="FFFF00"/>
                </a:solidFill>
              </a:rPr>
              <a:t>: Construction of a house is a project. The construction of a house consists of many activities. The construction of house project is accomplished by performing the set of activities.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9200" y="533399"/>
            <a:ext cx="10210800" cy="6162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514031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212388" cy="5486400"/>
          </a:xfrm>
        </p:spPr>
        <p:txBody>
          <a:bodyPr>
            <a:normAutofit/>
          </a:bodyPr>
          <a:lstStyle/>
          <a:p>
            <a:pPr marL="0" indent="0">
              <a:buNone/>
            </a:pPr>
            <a:r>
              <a:rPr lang="en-IN" sz="3200" dirty="0">
                <a:solidFill>
                  <a:schemeClr val="bg1"/>
                </a:solidFill>
              </a:rPr>
              <a:t>	</a:t>
            </a:r>
          </a:p>
          <a:p>
            <a:pPr marL="0" indent="0">
              <a:buNone/>
            </a:pPr>
            <a:r>
              <a:rPr lang="en-IN" sz="3200" dirty="0">
                <a:solidFill>
                  <a:schemeClr val="bg1"/>
                </a:solidFill>
              </a:rPr>
              <a:t>	A Project Manager must define what a project will achieve and then ensure it meets those goals. Project Managers communicate with upper management and outside vendors and clients as needed. In fact, proactive communication is one of a project manager’s most important functions. </a:t>
            </a:r>
          </a:p>
        </p:txBody>
      </p:sp>
    </p:spTree>
    <p:extLst>
      <p:ext uri="{BB962C8B-B14F-4D97-AF65-F5344CB8AC3E}">
        <p14:creationId xmlns="" xmlns:p14="http://schemas.microsoft.com/office/powerpoint/2010/main" val="3211241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85800"/>
            <a:ext cx="10136188" cy="5410200"/>
          </a:xfrm>
        </p:spPr>
        <p:txBody>
          <a:bodyPr>
            <a:normAutofit/>
          </a:bodyPr>
          <a:lstStyle/>
          <a:p>
            <a:pPr marL="0" indent="0">
              <a:buNone/>
            </a:pPr>
            <a:endParaRPr lang="en-IN" sz="3200" dirty="0">
              <a:solidFill>
                <a:schemeClr val="bg1"/>
              </a:solidFill>
            </a:endParaRPr>
          </a:p>
          <a:p>
            <a:pPr marL="0" indent="0">
              <a:buNone/>
            </a:pPr>
            <a:r>
              <a:rPr lang="en-IN" sz="3200" dirty="0">
                <a:solidFill>
                  <a:schemeClr val="bg1"/>
                </a:solidFill>
              </a:rPr>
              <a:t>	Skilled Project Managers are invaluable to businesses. This speciality fulfils an increasingly important role in many companies. Project Managers oversee the individual tasks that move a project towards completion, so the ultimate success or failure of a project depends in large part on the project manager’s competency.</a:t>
            </a:r>
          </a:p>
        </p:txBody>
      </p:sp>
    </p:spTree>
    <p:extLst>
      <p:ext uri="{BB962C8B-B14F-4D97-AF65-F5344CB8AC3E}">
        <p14:creationId xmlns="" xmlns:p14="http://schemas.microsoft.com/office/powerpoint/2010/main" val="14242493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136188" cy="5486400"/>
          </a:xfrm>
        </p:spPr>
        <p:txBody>
          <a:bodyPr>
            <a:normAutofit lnSpcReduction="10000"/>
          </a:bodyPr>
          <a:lstStyle/>
          <a:p>
            <a:pPr marL="0" indent="0">
              <a:buNone/>
            </a:pPr>
            <a:r>
              <a:rPr lang="en-IN" sz="3200" dirty="0">
                <a:solidFill>
                  <a:schemeClr val="bg1"/>
                </a:solidFill>
              </a:rPr>
              <a:t>In companies where projects are frequently late, over budget or fail to meet their objectives, hiring a skilled project manager can improve productivity and morale and often leads to generate profitability.</a:t>
            </a:r>
          </a:p>
          <a:p>
            <a:pPr marL="0" indent="0">
              <a:buNone/>
            </a:pPr>
            <a:r>
              <a:rPr lang="en-IN" sz="3200" dirty="0">
                <a:solidFill>
                  <a:schemeClr val="bg1"/>
                </a:solidFill>
              </a:rPr>
              <a:t>	The more project manager’s skills a company’s leaders have, the greater is its success.</a:t>
            </a:r>
          </a:p>
          <a:p>
            <a:pPr marL="0" indent="0">
              <a:buNone/>
            </a:pPr>
            <a:r>
              <a:rPr lang="en-IN" sz="3200" dirty="0">
                <a:solidFill>
                  <a:schemeClr val="bg1"/>
                </a:solidFill>
              </a:rPr>
              <a:t>	Strong project managers adjust their decisiveness level to each situation. Skilled project manager is a well-rounded leader.</a:t>
            </a:r>
          </a:p>
          <a:p>
            <a:pPr marL="0" indent="0">
              <a:buNone/>
            </a:pPr>
            <a:endParaRPr lang="en-IN" sz="3200" dirty="0">
              <a:solidFill>
                <a:schemeClr val="bg1"/>
              </a:solidFill>
            </a:endParaRPr>
          </a:p>
        </p:txBody>
      </p:sp>
    </p:spTree>
    <p:extLst>
      <p:ext uri="{BB962C8B-B14F-4D97-AF65-F5344CB8AC3E}">
        <p14:creationId xmlns="" xmlns:p14="http://schemas.microsoft.com/office/powerpoint/2010/main" val="25008121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10212388" cy="5715000"/>
          </a:xfrm>
        </p:spPr>
        <p:txBody>
          <a:bodyPr>
            <a:normAutofit/>
          </a:bodyPr>
          <a:lstStyle/>
          <a:p>
            <a:pPr marL="0" indent="0">
              <a:buNone/>
            </a:pPr>
            <a:r>
              <a:rPr lang="en-IN" sz="3200" dirty="0">
                <a:solidFill>
                  <a:schemeClr val="bg1"/>
                </a:solidFill>
              </a:rPr>
              <a:t>	Companies may have difficulty in fulfilling sales and profit goals, efficiency and productivity objectives and shareholder expectations without the leadership of skilled project managers.</a:t>
            </a:r>
          </a:p>
          <a:p>
            <a:pPr marL="0" indent="0">
              <a:buNone/>
            </a:pPr>
            <a:r>
              <a:rPr lang="en-IN" sz="3200" dirty="0">
                <a:solidFill>
                  <a:schemeClr val="bg1"/>
                </a:solidFill>
              </a:rPr>
              <a:t>Project Manager is important in </a:t>
            </a:r>
          </a:p>
          <a:p>
            <a:pPr marL="514350" indent="-514350">
              <a:buAutoNum type="alphaLcParenR"/>
            </a:pPr>
            <a:r>
              <a:rPr lang="en-IN" sz="3200" dirty="0">
                <a:solidFill>
                  <a:schemeClr val="bg1"/>
                </a:solidFill>
              </a:rPr>
              <a:t>Keeping projects on schedule </a:t>
            </a:r>
          </a:p>
          <a:p>
            <a:pPr marL="514350" indent="-514350">
              <a:buAutoNum type="alphaLcParenR"/>
            </a:pPr>
            <a:r>
              <a:rPr lang="en-IN" sz="3200" dirty="0">
                <a:solidFill>
                  <a:schemeClr val="bg1"/>
                </a:solidFill>
              </a:rPr>
              <a:t>Delivering on customer expectations</a:t>
            </a:r>
          </a:p>
          <a:p>
            <a:pPr marL="514350" indent="-514350">
              <a:buAutoNum type="alphaLcParenR"/>
            </a:pPr>
            <a:r>
              <a:rPr lang="en-IN" sz="3200" dirty="0">
                <a:solidFill>
                  <a:schemeClr val="bg1"/>
                </a:solidFill>
              </a:rPr>
              <a:t>Maintaining product or service quality</a:t>
            </a:r>
          </a:p>
        </p:txBody>
      </p:sp>
    </p:spTree>
    <p:extLst>
      <p:ext uri="{BB962C8B-B14F-4D97-AF65-F5344CB8AC3E}">
        <p14:creationId xmlns="" xmlns:p14="http://schemas.microsoft.com/office/powerpoint/2010/main" val="10870328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638800"/>
          </a:xfrm>
        </p:spPr>
        <p:txBody>
          <a:bodyPr>
            <a:normAutofit/>
          </a:bodyPr>
          <a:lstStyle/>
          <a:p>
            <a:pPr marL="0" indent="0">
              <a:buNone/>
            </a:pPr>
            <a:r>
              <a:rPr lang="en-IN" sz="3200" dirty="0">
                <a:solidFill>
                  <a:schemeClr val="bg1"/>
                </a:solidFill>
              </a:rPr>
              <a:t>d) Fostering a strong company culture</a:t>
            </a:r>
          </a:p>
          <a:p>
            <a:pPr marL="0" indent="0">
              <a:buNone/>
            </a:pPr>
            <a:r>
              <a:rPr lang="en-IN" sz="3200" dirty="0">
                <a:solidFill>
                  <a:schemeClr val="bg1"/>
                </a:solidFill>
              </a:rPr>
              <a:t>e) Helping staff succeed in their roles</a:t>
            </a:r>
          </a:p>
          <a:p>
            <a:pPr marL="0" indent="0">
              <a:buNone/>
            </a:pPr>
            <a:r>
              <a:rPr lang="en-IN" sz="3200" dirty="0">
                <a:solidFill>
                  <a:schemeClr val="bg1"/>
                </a:solidFill>
              </a:rPr>
              <a:t>f) Keeping costs on budget</a:t>
            </a:r>
          </a:p>
          <a:p>
            <a:pPr marL="0" indent="0">
              <a:buNone/>
            </a:pPr>
            <a:r>
              <a:rPr lang="en-IN" sz="3200" dirty="0">
                <a:solidFill>
                  <a:schemeClr val="bg1"/>
                </a:solidFill>
              </a:rPr>
              <a:t>g) Contributing to company profits</a:t>
            </a:r>
          </a:p>
          <a:p>
            <a:pPr marL="0" indent="0">
              <a:buNone/>
            </a:pPr>
            <a:r>
              <a:rPr lang="en-IN" sz="3200" dirty="0">
                <a:solidFill>
                  <a:schemeClr val="bg1"/>
                </a:solidFill>
              </a:rPr>
              <a:t>	Successful project  managers build strong teams to carry a project from inception to completion.</a:t>
            </a:r>
          </a:p>
        </p:txBody>
      </p:sp>
    </p:spTree>
    <p:extLst>
      <p:ext uri="{BB962C8B-B14F-4D97-AF65-F5344CB8AC3E}">
        <p14:creationId xmlns="" xmlns:p14="http://schemas.microsoft.com/office/powerpoint/2010/main" val="28813387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47800" y="381000"/>
            <a:ext cx="9867900" cy="624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409590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33400"/>
            <a:ext cx="10212388" cy="5715000"/>
          </a:xfrm>
        </p:spPr>
        <p:txBody>
          <a:bodyPr>
            <a:normAutofit/>
          </a:bodyPr>
          <a:lstStyle/>
          <a:p>
            <a:pPr marL="0" indent="0">
              <a:buNone/>
            </a:pPr>
            <a:r>
              <a:rPr lang="en-IN" sz="3200" b="1" u="sng" dirty="0">
                <a:solidFill>
                  <a:srgbClr val="FFFF00"/>
                </a:solidFill>
              </a:rPr>
              <a:t>Attributes of a Good Project Manager:</a:t>
            </a:r>
          </a:p>
          <a:p>
            <a:pPr marL="0" indent="0">
              <a:buNone/>
            </a:pPr>
            <a:r>
              <a:rPr lang="en-IN" sz="3200" dirty="0">
                <a:solidFill>
                  <a:schemeClr val="bg1"/>
                </a:solidFill>
              </a:rPr>
              <a:t>An effective project manager is one who should have the following skills/capacities</a:t>
            </a:r>
          </a:p>
          <a:p>
            <a:pPr>
              <a:buFont typeface="Wingdings" pitchFamily="2" charset="2"/>
              <a:buChar char="Ø"/>
            </a:pPr>
            <a:r>
              <a:rPr lang="en-IN" sz="3200" dirty="0">
                <a:solidFill>
                  <a:schemeClr val="bg1"/>
                </a:solidFill>
              </a:rPr>
              <a:t>Planning and Organisational Skills</a:t>
            </a:r>
          </a:p>
          <a:p>
            <a:pPr>
              <a:buFont typeface="Wingdings" pitchFamily="2" charset="2"/>
              <a:buChar char="Ø"/>
            </a:pPr>
            <a:r>
              <a:rPr lang="en-IN" sz="3200" dirty="0">
                <a:solidFill>
                  <a:schemeClr val="bg1"/>
                </a:solidFill>
              </a:rPr>
              <a:t>Personnel Management Skills</a:t>
            </a:r>
          </a:p>
          <a:p>
            <a:pPr>
              <a:buFont typeface="Wingdings" pitchFamily="2" charset="2"/>
              <a:buChar char="Ø"/>
            </a:pPr>
            <a:r>
              <a:rPr lang="en-IN" sz="3200" dirty="0">
                <a:solidFill>
                  <a:schemeClr val="bg1"/>
                </a:solidFill>
              </a:rPr>
              <a:t>Communication Skills</a:t>
            </a:r>
          </a:p>
          <a:p>
            <a:pPr>
              <a:buFont typeface="Wingdings" pitchFamily="2" charset="2"/>
              <a:buChar char="Ø"/>
            </a:pPr>
            <a:r>
              <a:rPr lang="en-IN" sz="3200" dirty="0">
                <a:solidFill>
                  <a:schemeClr val="bg1"/>
                </a:solidFill>
              </a:rPr>
              <a:t>Change Orientation</a:t>
            </a:r>
          </a:p>
          <a:p>
            <a:pPr>
              <a:buFont typeface="Wingdings" pitchFamily="2" charset="2"/>
              <a:buChar char="Ø"/>
            </a:pPr>
            <a:r>
              <a:rPr lang="en-IN" sz="3200" dirty="0">
                <a:solidFill>
                  <a:schemeClr val="bg1"/>
                </a:solidFill>
              </a:rPr>
              <a:t>Ability to solve problems</a:t>
            </a:r>
          </a:p>
        </p:txBody>
      </p:sp>
    </p:spTree>
    <p:extLst>
      <p:ext uri="{BB962C8B-B14F-4D97-AF65-F5344CB8AC3E}">
        <p14:creationId xmlns="" xmlns:p14="http://schemas.microsoft.com/office/powerpoint/2010/main" val="175322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10136188" cy="5715000"/>
          </a:xfrm>
        </p:spPr>
        <p:txBody>
          <a:bodyPr>
            <a:normAutofit/>
          </a:bodyPr>
          <a:lstStyle/>
          <a:p>
            <a:pPr>
              <a:buFont typeface="Wingdings" pitchFamily="2" charset="2"/>
              <a:buChar char="Ø"/>
            </a:pPr>
            <a:r>
              <a:rPr lang="en-IN" sz="3200" dirty="0">
                <a:solidFill>
                  <a:schemeClr val="bg1"/>
                </a:solidFill>
              </a:rPr>
              <a:t>High energy levels</a:t>
            </a:r>
          </a:p>
          <a:p>
            <a:pPr>
              <a:buFont typeface="Wingdings" pitchFamily="2" charset="2"/>
              <a:buChar char="Ø"/>
            </a:pPr>
            <a:r>
              <a:rPr lang="en-IN" sz="3200" dirty="0">
                <a:solidFill>
                  <a:schemeClr val="bg1"/>
                </a:solidFill>
              </a:rPr>
              <a:t>Ambition for achievement</a:t>
            </a:r>
          </a:p>
          <a:p>
            <a:pPr>
              <a:buFont typeface="Wingdings" pitchFamily="2" charset="2"/>
              <a:buChar char="Ø"/>
            </a:pPr>
            <a:r>
              <a:rPr lang="en-IN" sz="3200" dirty="0">
                <a:solidFill>
                  <a:schemeClr val="bg1"/>
                </a:solidFill>
              </a:rPr>
              <a:t>Ability to take suggestion</a:t>
            </a:r>
          </a:p>
          <a:p>
            <a:pPr>
              <a:buFont typeface="Wingdings" pitchFamily="2" charset="2"/>
              <a:buChar char="Ø"/>
            </a:pPr>
            <a:r>
              <a:rPr lang="en-IN" sz="3200" dirty="0">
                <a:solidFill>
                  <a:schemeClr val="bg1"/>
                </a:solidFill>
              </a:rPr>
              <a:t>Understanding the views of project team members</a:t>
            </a:r>
          </a:p>
          <a:p>
            <a:pPr>
              <a:buFont typeface="Wingdings" pitchFamily="2" charset="2"/>
              <a:buChar char="Ø"/>
            </a:pPr>
            <a:r>
              <a:rPr lang="en-IN" sz="3200" dirty="0">
                <a:solidFill>
                  <a:schemeClr val="bg1"/>
                </a:solidFill>
              </a:rPr>
              <a:t>Ability to develop alternative actions quickly</a:t>
            </a:r>
          </a:p>
          <a:p>
            <a:pPr>
              <a:buFont typeface="Wingdings" pitchFamily="2" charset="2"/>
              <a:buChar char="Ø"/>
            </a:pPr>
            <a:r>
              <a:rPr lang="en-IN" sz="3200" dirty="0">
                <a:solidFill>
                  <a:schemeClr val="bg1"/>
                </a:solidFill>
              </a:rPr>
              <a:t>Effective time management</a:t>
            </a:r>
          </a:p>
          <a:p>
            <a:pPr>
              <a:buFont typeface="Wingdings" pitchFamily="2" charset="2"/>
              <a:buChar char="Ø"/>
            </a:pPr>
            <a:r>
              <a:rPr lang="en-IN" sz="3200" dirty="0">
                <a:solidFill>
                  <a:schemeClr val="bg1"/>
                </a:solidFill>
              </a:rPr>
              <a:t>Ability to handle project management softwares</a:t>
            </a:r>
          </a:p>
          <a:p>
            <a:pPr>
              <a:buFont typeface="Wingdings" pitchFamily="2" charset="2"/>
              <a:buChar char="Ø"/>
            </a:pPr>
            <a:r>
              <a:rPr lang="en-IN" sz="3200" dirty="0">
                <a:solidFill>
                  <a:schemeClr val="bg1"/>
                </a:solidFill>
              </a:rPr>
              <a:t>Solving issues/Problems immediately</a:t>
            </a:r>
          </a:p>
          <a:p>
            <a:pPr>
              <a:buFont typeface="Wingdings" pitchFamily="2" charset="2"/>
              <a:buChar char="Ø"/>
            </a:pPr>
            <a:endParaRPr lang="en-IN" sz="3200" dirty="0">
              <a:solidFill>
                <a:schemeClr val="bg1"/>
              </a:solidFill>
            </a:endParaRPr>
          </a:p>
        </p:txBody>
      </p:sp>
    </p:spTree>
    <p:extLst>
      <p:ext uri="{BB962C8B-B14F-4D97-AF65-F5344CB8AC3E}">
        <p14:creationId xmlns="" xmlns:p14="http://schemas.microsoft.com/office/powerpoint/2010/main" val="20711049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638800"/>
          </a:xfrm>
        </p:spPr>
        <p:txBody>
          <a:bodyPr>
            <a:normAutofit/>
          </a:bodyPr>
          <a:lstStyle/>
          <a:p>
            <a:pPr>
              <a:buFont typeface="Wingdings" pitchFamily="2" charset="2"/>
              <a:buChar char="Ø"/>
            </a:pPr>
            <a:r>
              <a:rPr lang="en-IN" sz="3200" dirty="0">
                <a:solidFill>
                  <a:schemeClr val="bg1"/>
                </a:solidFill>
              </a:rPr>
              <a:t>Initiative &amp; risk taking ability</a:t>
            </a:r>
          </a:p>
          <a:p>
            <a:pPr>
              <a:buFont typeface="Wingdings" pitchFamily="2" charset="2"/>
              <a:buChar char="Ø"/>
            </a:pPr>
            <a:r>
              <a:rPr lang="en-IN" sz="3200" dirty="0">
                <a:solidFill>
                  <a:schemeClr val="bg1"/>
                </a:solidFill>
              </a:rPr>
              <a:t>Conflict resolving capacity</a:t>
            </a:r>
          </a:p>
          <a:p>
            <a:pPr>
              <a:buFont typeface="Wingdings" pitchFamily="2" charset="2"/>
              <a:buChar char="Ø"/>
            </a:pPr>
            <a:r>
              <a:rPr lang="en-IN" sz="3200" dirty="0">
                <a:solidFill>
                  <a:schemeClr val="bg1"/>
                </a:solidFill>
              </a:rPr>
              <a:t>Team building skills</a:t>
            </a:r>
          </a:p>
          <a:p>
            <a:pPr>
              <a:buFont typeface="Wingdings" pitchFamily="2" charset="2"/>
              <a:buChar char="Ø"/>
            </a:pPr>
            <a:r>
              <a:rPr lang="en-IN" sz="3200" dirty="0">
                <a:solidFill>
                  <a:schemeClr val="bg1"/>
                </a:solidFill>
              </a:rPr>
              <a:t>Entrepreneurial skills</a:t>
            </a:r>
          </a:p>
        </p:txBody>
      </p:sp>
    </p:spTree>
    <p:extLst>
      <p:ext uri="{BB962C8B-B14F-4D97-AF65-F5344CB8AC3E}">
        <p14:creationId xmlns="" xmlns:p14="http://schemas.microsoft.com/office/powerpoint/2010/main" val="417724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10136188" cy="6096000"/>
          </a:xfrm>
        </p:spPr>
        <p:txBody>
          <a:bodyPr>
            <a:normAutofit/>
          </a:bodyPr>
          <a:lstStyle/>
          <a:p>
            <a:pPr>
              <a:buNone/>
            </a:pPr>
            <a:endParaRPr lang="en-US" sz="3200" dirty="0">
              <a:solidFill>
                <a:schemeClr val="bg1"/>
              </a:solidFill>
            </a:endParaRPr>
          </a:p>
          <a:p>
            <a:pPr>
              <a:buNone/>
            </a:pPr>
            <a:r>
              <a:rPr lang="en-US" sz="3200" dirty="0">
                <a:solidFill>
                  <a:schemeClr val="bg1"/>
                </a:solidFill>
              </a:rPr>
              <a:t>A project consumes resources. The resources required for completing a project are men, materials, money and time. Therefore we can define a project as an </a:t>
            </a:r>
            <a:r>
              <a:rPr lang="en-US" sz="3200" dirty="0" err="1">
                <a:solidFill>
                  <a:schemeClr val="bg1"/>
                </a:solidFill>
              </a:rPr>
              <a:t>organised</a:t>
            </a:r>
            <a:r>
              <a:rPr lang="en-US" sz="3200" dirty="0">
                <a:solidFill>
                  <a:schemeClr val="bg1"/>
                </a:solidFill>
              </a:rPr>
              <a:t> </a:t>
            </a:r>
            <a:r>
              <a:rPr lang="en-US" sz="3200" dirty="0" err="1">
                <a:solidFill>
                  <a:schemeClr val="bg1"/>
                </a:solidFill>
              </a:rPr>
              <a:t>programme</a:t>
            </a:r>
            <a:r>
              <a:rPr lang="en-US" sz="3200" dirty="0">
                <a:solidFill>
                  <a:schemeClr val="bg1"/>
                </a:solidFill>
              </a:rPr>
              <a:t> of pre-determined group of activities that are non-routine in nature and that must be completed using available resources within the given time limit.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212388" cy="5638800"/>
          </a:xfrm>
        </p:spPr>
        <p:txBody>
          <a:bodyPr>
            <a:normAutofit/>
          </a:bodyPr>
          <a:lstStyle/>
          <a:p>
            <a:pPr marL="0" indent="0">
              <a:buNone/>
            </a:pPr>
            <a:r>
              <a:rPr lang="en-IN" sz="3200" b="1" u="sng" dirty="0">
                <a:solidFill>
                  <a:srgbClr val="FFFF00"/>
                </a:solidFill>
              </a:rPr>
              <a:t>Project Identification:</a:t>
            </a:r>
            <a:endParaRPr lang="en-IN" sz="3200" dirty="0">
              <a:solidFill>
                <a:srgbClr val="FFFF00"/>
              </a:solidFill>
            </a:endParaRPr>
          </a:p>
          <a:p>
            <a:pPr marL="0" indent="0">
              <a:buNone/>
            </a:pPr>
            <a:r>
              <a:rPr lang="en-IN" sz="3200" dirty="0">
                <a:solidFill>
                  <a:schemeClr val="bg1"/>
                </a:solidFill>
              </a:rPr>
              <a:t>Identifying a new project is a complex problem. It involves careful study from many angles.</a:t>
            </a:r>
          </a:p>
          <a:p>
            <a:pPr marL="0" indent="0">
              <a:buNone/>
            </a:pPr>
            <a:r>
              <a:rPr lang="en-IN" sz="3200" dirty="0">
                <a:solidFill>
                  <a:schemeClr val="bg1"/>
                </a:solidFill>
              </a:rPr>
              <a:t>	Project Identification is a repeatable process for documenting, validating, ranking and approving projects within an organisation. The Project Identification process considers competing business needs, staff availability and financial implications before selecting a project for Project Initiation.</a:t>
            </a:r>
          </a:p>
        </p:txBody>
      </p:sp>
    </p:spTree>
    <p:extLst>
      <p:ext uri="{BB962C8B-B14F-4D97-AF65-F5344CB8AC3E}">
        <p14:creationId xmlns="" xmlns:p14="http://schemas.microsoft.com/office/powerpoint/2010/main" val="3061408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059988" cy="5562600"/>
          </a:xfrm>
        </p:spPr>
        <p:txBody>
          <a:bodyPr>
            <a:normAutofit/>
          </a:bodyPr>
          <a:lstStyle/>
          <a:p>
            <a:pPr marL="0" indent="0">
              <a:buNone/>
            </a:pPr>
            <a:r>
              <a:rPr lang="en-IN" sz="3200" b="1" u="sng" dirty="0">
                <a:solidFill>
                  <a:srgbClr val="FFFF00"/>
                </a:solidFill>
              </a:rPr>
              <a:t>Project Identification Process/Process in Identification:</a:t>
            </a:r>
          </a:p>
          <a:p>
            <a:pPr marL="0" indent="0">
              <a:buNone/>
            </a:pPr>
            <a:r>
              <a:rPr lang="en-IN" sz="3200" dirty="0">
                <a:solidFill>
                  <a:schemeClr val="bg1"/>
                </a:solidFill>
              </a:rPr>
              <a:t>	</a:t>
            </a:r>
          </a:p>
          <a:p>
            <a:pPr marL="0" indent="0">
              <a:buNone/>
            </a:pPr>
            <a:r>
              <a:rPr lang="en-IN" sz="3200" dirty="0">
                <a:solidFill>
                  <a:schemeClr val="bg1"/>
                </a:solidFill>
              </a:rPr>
              <a:t>	Due to changing financial conditions within the organisation, it is necessary to establish a stable process for recognizing and approving projects for initiation. This process makes project initiation faster and more efficient.</a:t>
            </a:r>
          </a:p>
          <a:p>
            <a:pPr marL="0" indent="0">
              <a:buNone/>
            </a:pPr>
            <a:endParaRPr lang="en-IN" sz="3200" b="1" dirty="0">
              <a:solidFill>
                <a:srgbClr val="FFFF00"/>
              </a:solidFill>
            </a:endParaRPr>
          </a:p>
        </p:txBody>
      </p:sp>
    </p:spTree>
    <p:extLst>
      <p:ext uri="{BB962C8B-B14F-4D97-AF65-F5344CB8AC3E}">
        <p14:creationId xmlns="" xmlns:p14="http://schemas.microsoft.com/office/powerpoint/2010/main" val="29846378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4801"/>
            <a:ext cx="9905998" cy="838199"/>
          </a:xfrm>
        </p:spPr>
        <p:txBody>
          <a:bodyPr/>
          <a:lstStyle/>
          <a:p>
            <a:r>
              <a:rPr lang="en-IN" b="1" u="sng" dirty="0">
                <a:solidFill>
                  <a:srgbClr val="FF0000"/>
                </a:solidFill>
              </a:rPr>
              <a:t>Process:</a:t>
            </a:r>
          </a:p>
        </p:txBody>
      </p:sp>
      <p:sp>
        <p:nvSpPr>
          <p:cNvPr id="3" name="Content Placeholder 2"/>
          <p:cNvSpPr>
            <a:spLocks noGrp="1"/>
          </p:cNvSpPr>
          <p:nvPr>
            <p:ph idx="1"/>
          </p:nvPr>
        </p:nvSpPr>
        <p:spPr>
          <a:xfrm>
            <a:off x="1141412" y="1143000"/>
            <a:ext cx="9905999" cy="5181600"/>
          </a:xfrm>
        </p:spPr>
        <p:txBody>
          <a:bodyPr>
            <a:normAutofit/>
          </a:bodyPr>
          <a:lstStyle/>
          <a:p>
            <a:pPr marL="0" indent="0">
              <a:buNone/>
            </a:pPr>
            <a:endParaRPr lang="en-IN" sz="3200" b="1" dirty="0">
              <a:solidFill>
                <a:schemeClr val="bg1"/>
              </a:solidFill>
            </a:endParaRPr>
          </a:p>
          <a:p>
            <a:pPr marL="0" indent="0">
              <a:buNone/>
            </a:pPr>
            <a:r>
              <a:rPr lang="en-IN" sz="3200" b="1" dirty="0">
                <a:solidFill>
                  <a:schemeClr val="bg1"/>
                </a:solidFill>
              </a:rPr>
              <a:t>I</a:t>
            </a:r>
            <a:r>
              <a:rPr lang="en-IN" sz="3200" dirty="0">
                <a:solidFill>
                  <a:schemeClr val="bg1"/>
                </a:solidFill>
              </a:rPr>
              <a:t> </a:t>
            </a:r>
            <a:r>
              <a:rPr lang="en-IN" sz="3200" b="1" u="sng" dirty="0">
                <a:solidFill>
                  <a:schemeClr val="bg1"/>
                </a:solidFill>
              </a:rPr>
              <a:t>Capture Candidate (Hopeful/Eligible) Projects</a:t>
            </a:r>
            <a:endParaRPr lang="en-IN" sz="3200" dirty="0">
              <a:solidFill>
                <a:schemeClr val="bg1"/>
              </a:solidFill>
            </a:endParaRPr>
          </a:p>
          <a:p>
            <a:pPr marL="0" indent="0">
              <a:buNone/>
            </a:pPr>
            <a:r>
              <a:rPr lang="en-IN" sz="3200" dirty="0">
                <a:solidFill>
                  <a:schemeClr val="bg1"/>
                </a:solidFill>
              </a:rPr>
              <a:t>	An initiative proposal has been submitted and the organisation’s senior decision makers have determined it has merit and should be considered for Project Initiation. The initiative proposal is now a candidate project and should be captured in a repository for ranking and selection.</a:t>
            </a:r>
          </a:p>
        </p:txBody>
      </p:sp>
    </p:spTree>
    <p:extLst>
      <p:ext uri="{BB962C8B-B14F-4D97-AF65-F5344CB8AC3E}">
        <p14:creationId xmlns="" xmlns:p14="http://schemas.microsoft.com/office/powerpoint/2010/main" val="23974129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04800"/>
            <a:ext cx="10212388" cy="6172200"/>
          </a:xfrm>
        </p:spPr>
        <p:txBody>
          <a:bodyPr>
            <a:noAutofit/>
          </a:bodyPr>
          <a:lstStyle/>
          <a:p>
            <a:pPr marL="0" indent="0">
              <a:buNone/>
            </a:pPr>
            <a:r>
              <a:rPr lang="en-GB" sz="3200" b="1" dirty="0">
                <a:solidFill>
                  <a:schemeClr val="bg1"/>
                </a:solidFill>
              </a:rPr>
              <a:t>II</a:t>
            </a:r>
            <a:r>
              <a:rPr lang="en-GB" sz="3200" dirty="0">
                <a:solidFill>
                  <a:schemeClr val="bg1"/>
                </a:solidFill>
              </a:rPr>
              <a:t> </a:t>
            </a:r>
            <a:r>
              <a:rPr lang="en-GB" sz="3200" b="1" u="sng" dirty="0">
                <a:solidFill>
                  <a:schemeClr val="bg1"/>
                </a:solidFill>
              </a:rPr>
              <a:t>Rank Candidate (Eligible) Projects</a:t>
            </a:r>
          </a:p>
          <a:p>
            <a:pPr marL="0" indent="0">
              <a:buNone/>
            </a:pPr>
            <a:r>
              <a:rPr lang="en-GB" sz="3200" dirty="0">
                <a:solidFill>
                  <a:schemeClr val="bg1"/>
                </a:solidFill>
              </a:rPr>
              <a:t>	At regular intervals (monthly, quarterly, semi-annually </a:t>
            </a:r>
            <a:r>
              <a:rPr lang="en-GB" sz="3200" dirty="0" err="1">
                <a:solidFill>
                  <a:schemeClr val="bg1"/>
                </a:solidFill>
              </a:rPr>
              <a:t>etc</a:t>
            </a:r>
            <a:r>
              <a:rPr lang="en-GB" sz="3200" dirty="0">
                <a:solidFill>
                  <a:schemeClr val="bg1"/>
                </a:solidFill>
              </a:rPr>
              <a:t>) all eligible projects that are in the repository should be ranked based on objective criteria such as,</a:t>
            </a:r>
          </a:p>
          <a:p>
            <a:pPr>
              <a:buFont typeface="Wingdings" pitchFamily="2" charset="2"/>
              <a:buChar char="Ø"/>
            </a:pPr>
            <a:r>
              <a:rPr lang="en-GB" sz="3200" dirty="0">
                <a:solidFill>
                  <a:schemeClr val="bg1"/>
                </a:solidFill>
              </a:rPr>
              <a:t>	Target due dates</a:t>
            </a:r>
            <a:endParaRPr lang="en-IN" sz="3200" dirty="0">
              <a:solidFill>
                <a:schemeClr val="bg1"/>
              </a:solidFill>
            </a:endParaRPr>
          </a:p>
          <a:p>
            <a:pPr>
              <a:buFont typeface="Wingdings" pitchFamily="2" charset="2"/>
              <a:buChar char="Ø"/>
            </a:pPr>
            <a:r>
              <a:rPr lang="en-GB" sz="3200" dirty="0">
                <a:solidFill>
                  <a:schemeClr val="bg1"/>
                </a:solidFill>
              </a:rPr>
              <a:t> 	Impact on the total business</a:t>
            </a:r>
          </a:p>
          <a:p>
            <a:pPr>
              <a:buFont typeface="Wingdings" pitchFamily="2" charset="2"/>
              <a:buChar char="Ø"/>
            </a:pPr>
            <a:r>
              <a:rPr lang="en-GB" sz="3200" dirty="0">
                <a:solidFill>
                  <a:schemeClr val="bg1"/>
                </a:solidFill>
              </a:rPr>
              <a:t> 	Project size, cost &amp; duration</a:t>
            </a:r>
          </a:p>
          <a:p>
            <a:pPr>
              <a:buFont typeface="Wingdings" pitchFamily="2" charset="2"/>
              <a:buChar char="Ø"/>
            </a:pPr>
            <a:r>
              <a:rPr lang="en-GB" sz="3200" dirty="0">
                <a:solidFill>
                  <a:schemeClr val="bg1"/>
                </a:solidFill>
              </a:rPr>
              <a:t> 	Project Risk</a:t>
            </a:r>
          </a:p>
          <a:p>
            <a:pPr marL="0" indent="0">
              <a:buNone/>
            </a:pPr>
            <a:r>
              <a:rPr lang="en-GB" sz="3200" dirty="0">
                <a:solidFill>
                  <a:schemeClr val="bg1"/>
                </a:solidFill>
              </a:rPr>
              <a:t>Each organisation should establish the criteria it considers significant for this ranking.</a:t>
            </a:r>
          </a:p>
        </p:txBody>
      </p:sp>
    </p:spTree>
    <p:extLst>
      <p:ext uri="{BB962C8B-B14F-4D97-AF65-F5344CB8AC3E}">
        <p14:creationId xmlns="" xmlns:p14="http://schemas.microsoft.com/office/powerpoint/2010/main" val="14920826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212388" cy="5562600"/>
          </a:xfrm>
        </p:spPr>
        <p:txBody>
          <a:bodyPr>
            <a:normAutofit/>
          </a:bodyPr>
          <a:lstStyle/>
          <a:p>
            <a:pPr marL="0" indent="0">
              <a:buNone/>
            </a:pPr>
            <a:r>
              <a:rPr lang="en-GB" sz="3200" b="1" dirty="0">
                <a:solidFill>
                  <a:schemeClr val="bg1"/>
                </a:solidFill>
              </a:rPr>
              <a:t>III </a:t>
            </a:r>
            <a:r>
              <a:rPr lang="en-GB" sz="3200" b="1" u="sng" dirty="0">
                <a:solidFill>
                  <a:schemeClr val="bg1"/>
                </a:solidFill>
              </a:rPr>
              <a:t>Evaluate Human Resources</a:t>
            </a:r>
          </a:p>
          <a:p>
            <a:pPr marL="0" indent="0">
              <a:buNone/>
            </a:pPr>
            <a:r>
              <a:rPr lang="en-GB" sz="3200" dirty="0">
                <a:solidFill>
                  <a:schemeClr val="bg1"/>
                </a:solidFill>
              </a:rPr>
              <a:t>	Maintaining a skills inventory of all corporate resources that are available for project assignment. An inventory of available contract resources should also be captured. The purpose of this skills inventory is to understand the true capabilities and capacities of the human resources.</a:t>
            </a:r>
            <a:endParaRPr lang="en-IN" sz="3200" dirty="0">
              <a:solidFill>
                <a:schemeClr val="bg1"/>
              </a:solidFill>
            </a:endParaRPr>
          </a:p>
        </p:txBody>
      </p:sp>
    </p:spTree>
    <p:extLst>
      <p:ext uri="{BB962C8B-B14F-4D97-AF65-F5344CB8AC3E}">
        <p14:creationId xmlns="" xmlns:p14="http://schemas.microsoft.com/office/powerpoint/2010/main" val="34423129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638800"/>
          </a:xfrm>
        </p:spPr>
        <p:txBody>
          <a:bodyPr>
            <a:normAutofit/>
          </a:bodyPr>
          <a:lstStyle/>
          <a:p>
            <a:pPr marL="0" indent="0">
              <a:buNone/>
            </a:pPr>
            <a:r>
              <a:rPr lang="en-GB" sz="3200" b="1" dirty="0">
                <a:solidFill>
                  <a:schemeClr val="bg1"/>
                </a:solidFill>
              </a:rPr>
              <a:t>IV</a:t>
            </a:r>
            <a:r>
              <a:rPr lang="en-GB" sz="3200" dirty="0">
                <a:solidFill>
                  <a:schemeClr val="bg1"/>
                </a:solidFill>
              </a:rPr>
              <a:t> </a:t>
            </a:r>
            <a:r>
              <a:rPr lang="en-GB" sz="3200" b="1" u="sng" dirty="0">
                <a:solidFill>
                  <a:schemeClr val="bg1"/>
                </a:solidFill>
              </a:rPr>
              <a:t>Determine Human Resource Needs</a:t>
            </a:r>
          </a:p>
          <a:p>
            <a:pPr marL="0" indent="0">
              <a:buNone/>
            </a:pPr>
            <a:r>
              <a:rPr lang="en-GB" sz="3200" dirty="0">
                <a:solidFill>
                  <a:schemeClr val="bg1"/>
                </a:solidFill>
              </a:rPr>
              <a:t>	By evaluating the skills inventory and the human resources needed by the candidate projects, anticipate the skill types and skill quantities that will be required to support eligible projects when they are selected for Project Initiation.</a:t>
            </a:r>
          </a:p>
          <a:p>
            <a:pPr marL="0" indent="0">
              <a:buNone/>
            </a:pPr>
            <a:r>
              <a:rPr lang="en-GB" sz="3200" dirty="0">
                <a:solidFill>
                  <a:schemeClr val="bg1"/>
                </a:solidFill>
              </a:rPr>
              <a:t>	This will help to identify when specific skills will be required, create training for needed skills, provide a basis for employment opportunities etc.</a:t>
            </a:r>
          </a:p>
          <a:p>
            <a:pPr marL="0" indent="0">
              <a:buNone/>
            </a:pPr>
            <a:endParaRPr lang="en-IN" sz="3200" dirty="0">
              <a:solidFill>
                <a:schemeClr val="bg1"/>
              </a:solidFill>
            </a:endParaRPr>
          </a:p>
        </p:txBody>
      </p:sp>
    </p:spTree>
    <p:extLst>
      <p:ext uri="{BB962C8B-B14F-4D97-AF65-F5344CB8AC3E}">
        <p14:creationId xmlns="" xmlns:p14="http://schemas.microsoft.com/office/powerpoint/2010/main" val="41398388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562600"/>
          </a:xfrm>
        </p:spPr>
        <p:txBody>
          <a:bodyPr>
            <a:normAutofit/>
          </a:bodyPr>
          <a:lstStyle/>
          <a:p>
            <a:pPr marL="0" indent="0">
              <a:buNone/>
            </a:pPr>
            <a:r>
              <a:rPr lang="en-GB" sz="3200" b="1" dirty="0">
                <a:solidFill>
                  <a:schemeClr val="bg1"/>
                </a:solidFill>
              </a:rPr>
              <a:t>V</a:t>
            </a:r>
            <a:r>
              <a:rPr lang="en-GB" sz="3200" dirty="0">
                <a:solidFill>
                  <a:schemeClr val="bg1"/>
                </a:solidFill>
              </a:rPr>
              <a:t> </a:t>
            </a:r>
            <a:r>
              <a:rPr lang="en-GB" sz="3200" b="1" u="sng" dirty="0">
                <a:solidFill>
                  <a:schemeClr val="bg1"/>
                </a:solidFill>
              </a:rPr>
              <a:t>Approve Project for Initiation</a:t>
            </a:r>
          </a:p>
          <a:p>
            <a:pPr marL="0" indent="0">
              <a:buNone/>
            </a:pPr>
            <a:r>
              <a:rPr lang="en-GB" sz="3200" dirty="0">
                <a:solidFill>
                  <a:schemeClr val="bg1"/>
                </a:solidFill>
              </a:rPr>
              <a:t>	Based on the information provided by the ranking process, the organisation’s senior decision makers select a specific eligible project for Initiation. A project owner and Project Manager are assigned to the approved project. Members of the project team may also be assigned. Project Initiation activities tend to begin.</a:t>
            </a:r>
            <a:endParaRPr lang="en-IN" sz="3200" dirty="0">
              <a:solidFill>
                <a:schemeClr val="bg1"/>
              </a:solidFill>
            </a:endParaRPr>
          </a:p>
        </p:txBody>
      </p:sp>
    </p:spTree>
    <p:extLst>
      <p:ext uri="{BB962C8B-B14F-4D97-AF65-F5344CB8AC3E}">
        <p14:creationId xmlns="" xmlns:p14="http://schemas.microsoft.com/office/powerpoint/2010/main" val="26873107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134600" cy="381000"/>
          </a:xfrm>
        </p:spPr>
        <p:txBody>
          <a:bodyPr>
            <a:normAutofit fontScale="90000"/>
          </a:bodyPr>
          <a:lstStyle/>
          <a:p>
            <a:r>
              <a:rPr lang="en-GB" b="1" u="sng" dirty="0">
                <a:solidFill>
                  <a:srgbClr val="FFFF00"/>
                </a:solidFill>
              </a:rPr>
              <a:t>Taxonomy</a:t>
            </a:r>
            <a:r>
              <a:rPr lang="en-GB" b="1" dirty="0">
                <a:solidFill>
                  <a:srgbClr val="FFFF00"/>
                </a:solidFill>
              </a:rPr>
              <a:t> (</a:t>
            </a:r>
            <a:r>
              <a:rPr lang="en-GB" b="1" u="sng" dirty="0">
                <a:solidFill>
                  <a:srgbClr val="FFFF00"/>
                </a:solidFill>
              </a:rPr>
              <a:t>Categories</a:t>
            </a:r>
            <a:r>
              <a:rPr lang="en-GB" b="1" dirty="0">
                <a:solidFill>
                  <a:srgbClr val="FFFF00"/>
                </a:solidFill>
              </a:rPr>
              <a:t>) </a:t>
            </a:r>
            <a:r>
              <a:rPr lang="en-GB" b="1" u="sng" dirty="0">
                <a:solidFill>
                  <a:srgbClr val="FFFF00"/>
                </a:solidFill>
              </a:rPr>
              <a:t>of</a:t>
            </a:r>
            <a:r>
              <a:rPr lang="en-GB" b="1" dirty="0">
                <a:solidFill>
                  <a:srgbClr val="FFFF00"/>
                </a:solidFill>
              </a:rPr>
              <a:t> </a:t>
            </a:r>
            <a:r>
              <a:rPr lang="en-GB" b="1" u="sng" dirty="0">
                <a:solidFill>
                  <a:srgbClr val="FFFF00"/>
                </a:solidFill>
              </a:rPr>
              <a:t>project</a:t>
            </a:r>
            <a:endParaRPr lang="en-IN" b="1" u="sng" dirty="0">
              <a:solidFill>
                <a:srgbClr val="FFFF00"/>
              </a:solidFill>
            </a:endParaRPr>
          </a:p>
        </p:txBody>
      </p:sp>
      <p:sp>
        <p:nvSpPr>
          <p:cNvPr id="3" name="Content Placeholder 2"/>
          <p:cNvSpPr>
            <a:spLocks noGrp="1"/>
          </p:cNvSpPr>
          <p:nvPr>
            <p:ph idx="1"/>
          </p:nvPr>
        </p:nvSpPr>
        <p:spPr>
          <a:xfrm>
            <a:off x="1141412" y="914400"/>
            <a:ext cx="10288588" cy="5486400"/>
          </a:xfrm>
        </p:spPr>
        <p:txBody>
          <a:bodyPr>
            <a:normAutofit fontScale="92500" lnSpcReduction="20000"/>
          </a:bodyPr>
          <a:lstStyle/>
          <a:p>
            <a:pPr marL="0" indent="0">
              <a:buNone/>
            </a:pPr>
            <a:r>
              <a:rPr lang="en-GB" sz="3200" dirty="0">
                <a:solidFill>
                  <a:schemeClr val="bg1"/>
                </a:solidFill>
              </a:rPr>
              <a:t>The term ‘taxonomy’ refers to the science of classifying things by naming and identifying them. Projects can be classified under different heads</a:t>
            </a:r>
          </a:p>
          <a:p>
            <a:pPr marL="571500" indent="-571500">
              <a:buAutoNum type="romanUcPeriod"/>
            </a:pPr>
            <a:r>
              <a:rPr lang="en-GB" sz="3200" b="1" u="sng" dirty="0">
                <a:solidFill>
                  <a:schemeClr val="bg1"/>
                </a:solidFill>
              </a:rPr>
              <a:t>Based on the Type of Activity:</a:t>
            </a:r>
          </a:p>
          <a:p>
            <a:pPr marL="0" indent="0">
              <a:buNone/>
            </a:pPr>
            <a:r>
              <a:rPr lang="en-GB" sz="3200" dirty="0">
                <a:solidFill>
                  <a:schemeClr val="bg1"/>
                </a:solidFill>
              </a:rPr>
              <a:t>	Under this category, projects can be classified as industrial projects and non-industrial projects.</a:t>
            </a:r>
          </a:p>
          <a:p>
            <a:pPr marL="0" indent="0">
              <a:buNone/>
            </a:pPr>
            <a:r>
              <a:rPr lang="en-GB" sz="3200" dirty="0">
                <a:solidFill>
                  <a:schemeClr val="bg1"/>
                </a:solidFill>
              </a:rPr>
              <a:t>	Industrial Projects are set up for the production of some goods. The importance of such projects is profit making. Simple engineering processes and methods are executed in industrial projects.</a:t>
            </a:r>
            <a:endParaRPr lang="en-IN" sz="3200" dirty="0">
              <a:solidFill>
                <a:schemeClr val="bg1"/>
              </a:solidFill>
            </a:endParaRPr>
          </a:p>
        </p:txBody>
      </p:sp>
    </p:spTree>
    <p:extLst>
      <p:ext uri="{BB962C8B-B14F-4D97-AF65-F5344CB8AC3E}">
        <p14:creationId xmlns="" xmlns:p14="http://schemas.microsoft.com/office/powerpoint/2010/main" val="25483489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212388" cy="5791200"/>
          </a:xfrm>
        </p:spPr>
        <p:txBody>
          <a:bodyPr>
            <a:normAutofit/>
          </a:bodyPr>
          <a:lstStyle/>
          <a:p>
            <a:pPr marL="0" indent="0">
              <a:buNone/>
            </a:pPr>
            <a:r>
              <a:rPr lang="en-GB" sz="3200" dirty="0">
                <a:solidFill>
                  <a:schemeClr val="bg1"/>
                </a:solidFill>
              </a:rPr>
              <a:t>It is involved in the engineering and construction activities. The projects initiated in one’s own country with an objective to make money and for commercialisation are called Industrial Projects. </a:t>
            </a:r>
            <a:r>
              <a:rPr lang="en-GB" sz="3200" dirty="0" err="1">
                <a:solidFill>
                  <a:schemeClr val="bg1"/>
                </a:solidFill>
              </a:rPr>
              <a:t>Eg</a:t>
            </a:r>
            <a:r>
              <a:rPr lang="en-GB" sz="3200" dirty="0">
                <a:solidFill>
                  <a:schemeClr val="bg1"/>
                </a:solidFill>
              </a:rPr>
              <a:t>: A car manufacturing is an Industrial Project.</a:t>
            </a:r>
          </a:p>
          <a:p>
            <a:pPr marL="0" indent="0">
              <a:buNone/>
            </a:pPr>
            <a:r>
              <a:rPr lang="en-GB" sz="3200" dirty="0">
                <a:solidFill>
                  <a:schemeClr val="bg1"/>
                </a:solidFill>
              </a:rPr>
              <a:t>	Non-Industrial Projects are those which are done for the upliftment of the society and majorly done with social welfare objectives. The intention of such projects is non-profit making. No production takes place here. </a:t>
            </a:r>
            <a:endParaRPr lang="en-IN" sz="3200" dirty="0">
              <a:solidFill>
                <a:schemeClr val="bg1"/>
              </a:solidFill>
            </a:endParaRPr>
          </a:p>
        </p:txBody>
      </p:sp>
    </p:spTree>
    <p:extLst>
      <p:ext uri="{BB962C8B-B14F-4D97-AF65-F5344CB8AC3E}">
        <p14:creationId xmlns="" xmlns:p14="http://schemas.microsoft.com/office/powerpoint/2010/main" val="35500298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288588" cy="5867400"/>
          </a:xfrm>
        </p:spPr>
        <p:txBody>
          <a:bodyPr>
            <a:normAutofit/>
          </a:bodyPr>
          <a:lstStyle/>
          <a:p>
            <a:pPr marL="0" indent="0">
              <a:buNone/>
            </a:pPr>
            <a:r>
              <a:rPr lang="en-GB" sz="3200" dirty="0" err="1">
                <a:solidFill>
                  <a:schemeClr val="bg1"/>
                </a:solidFill>
              </a:rPr>
              <a:t>Eg</a:t>
            </a:r>
            <a:r>
              <a:rPr lang="en-GB" sz="3200" dirty="0">
                <a:solidFill>
                  <a:schemeClr val="bg1"/>
                </a:solidFill>
              </a:rPr>
              <a:t>: Building a canal, agricultural development, educational projects, irrigation projects, pollution control projects, high-way projects, water supply projects etc. These projects are mainly carried up by the Government and the benefits are enjoyed by the entire society.</a:t>
            </a:r>
          </a:p>
          <a:p>
            <a:pPr marL="0" indent="0">
              <a:buNone/>
            </a:pPr>
            <a:r>
              <a:rPr lang="en-GB" sz="3200" b="1" dirty="0">
                <a:solidFill>
                  <a:schemeClr val="bg1"/>
                </a:solidFill>
              </a:rPr>
              <a:t>II. </a:t>
            </a:r>
            <a:r>
              <a:rPr lang="en-GB" sz="3200" b="1" u="sng" dirty="0">
                <a:solidFill>
                  <a:schemeClr val="bg1"/>
                </a:solidFill>
              </a:rPr>
              <a:t>Based on the Location</a:t>
            </a:r>
          </a:p>
          <a:p>
            <a:pPr marL="0" indent="0">
              <a:buNone/>
            </a:pPr>
            <a:r>
              <a:rPr lang="en-GB" sz="3200" dirty="0">
                <a:solidFill>
                  <a:schemeClr val="bg1"/>
                </a:solidFill>
              </a:rPr>
              <a:t>	The projects are classified as National Projects and International Projects. These projects are categorised on the basis of geographical location set as countries.</a:t>
            </a:r>
          </a:p>
          <a:p>
            <a:pPr marL="0" indent="0">
              <a:buNone/>
            </a:pPr>
            <a:endParaRPr lang="en-IN" sz="3200" dirty="0">
              <a:solidFill>
                <a:schemeClr val="bg1"/>
              </a:solidFill>
            </a:endParaRPr>
          </a:p>
        </p:txBody>
      </p:sp>
    </p:spTree>
    <p:extLst>
      <p:ext uri="{BB962C8B-B14F-4D97-AF65-F5344CB8AC3E}">
        <p14:creationId xmlns="" xmlns:p14="http://schemas.microsoft.com/office/powerpoint/2010/main" val="404284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57200"/>
            <a:ext cx="9905999" cy="6019800"/>
          </a:xfrm>
        </p:spPr>
        <p:txBody>
          <a:bodyPr>
            <a:normAutofit/>
          </a:bodyPr>
          <a:lstStyle/>
          <a:p>
            <a:pPr>
              <a:buNone/>
            </a:pPr>
            <a:r>
              <a:rPr lang="en-US" sz="4000" dirty="0">
                <a:solidFill>
                  <a:srgbClr val="FF0000"/>
                </a:solidFill>
              </a:rPr>
              <a:t>Definitions:</a:t>
            </a:r>
          </a:p>
          <a:p>
            <a:pPr>
              <a:buNone/>
            </a:pPr>
            <a:r>
              <a:rPr lang="en-US" sz="3200" dirty="0">
                <a:solidFill>
                  <a:schemeClr val="bg1"/>
                </a:solidFill>
              </a:rPr>
              <a:t>According to </a:t>
            </a:r>
            <a:r>
              <a:rPr lang="en-US" sz="3200" dirty="0" err="1">
                <a:solidFill>
                  <a:schemeClr val="bg1"/>
                </a:solidFill>
              </a:rPr>
              <a:t>Harison</a:t>
            </a:r>
            <a:r>
              <a:rPr lang="en-US" sz="3200" dirty="0">
                <a:solidFill>
                  <a:schemeClr val="bg1"/>
                </a:solidFill>
              </a:rPr>
              <a:t>, “a project can be defined as a non-routine, non-repetitive, one-off undertaking, normally with discrete time, financial and technical performance goals.”</a:t>
            </a:r>
          </a:p>
          <a:p>
            <a:pPr>
              <a:buNone/>
            </a:pPr>
            <a:r>
              <a:rPr lang="en-US" sz="3200" dirty="0">
                <a:solidFill>
                  <a:schemeClr val="bg1"/>
                </a:solidFill>
              </a:rPr>
              <a:t>According to the Encyclopedia of Management</a:t>
            </a:r>
            <a:r>
              <a:rPr lang="en-US" sz="3200">
                <a:solidFill>
                  <a:schemeClr val="bg1"/>
                </a:solidFill>
              </a:rPr>
              <a:t>, project </a:t>
            </a:r>
            <a:r>
              <a:rPr lang="en-US" sz="3200" dirty="0">
                <a:solidFill>
                  <a:schemeClr val="bg1"/>
                </a:solidFill>
              </a:rPr>
              <a:t>is ‘an </a:t>
            </a:r>
            <a:r>
              <a:rPr lang="en-US" sz="3200" dirty="0" err="1">
                <a:solidFill>
                  <a:schemeClr val="bg1"/>
                </a:solidFill>
              </a:rPr>
              <a:t>organised</a:t>
            </a:r>
            <a:r>
              <a:rPr lang="en-US" sz="3200" dirty="0">
                <a:solidFill>
                  <a:schemeClr val="bg1"/>
                </a:solidFill>
              </a:rPr>
              <a:t> unit dedicated to the attainment of goal-the successful completion of a development project on time, within budget, in conformance with pre-determined </a:t>
            </a:r>
            <a:r>
              <a:rPr lang="en-US" sz="3200" dirty="0" err="1">
                <a:solidFill>
                  <a:schemeClr val="bg1"/>
                </a:solidFill>
              </a:rPr>
              <a:t>programme</a:t>
            </a:r>
            <a:r>
              <a:rPr lang="en-US" sz="3200" dirty="0">
                <a:solidFill>
                  <a:schemeClr val="bg1"/>
                </a:solidFill>
              </a:rPr>
              <a:t> specifications.’ </a:t>
            </a:r>
          </a:p>
          <a:p>
            <a:pPr>
              <a:buNone/>
            </a:pPr>
            <a:endParaRPr lang="en-US" sz="3200" dirty="0">
              <a:solidFill>
                <a:schemeClr val="bg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212388" cy="5715000"/>
          </a:xfrm>
        </p:spPr>
        <p:txBody>
          <a:bodyPr>
            <a:normAutofit/>
          </a:bodyPr>
          <a:lstStyle/>
          <a:p>
            <a:pPr marL="0" indent="0">
              <a:buNone/>
            </a:pPr>
            <a:r>
              <a:rPr lang="en-GB" sz="3200" dirty="0">
                <a:solidFill>
                  <a:schemeClr val="bg1"/>
                </a:solidFill>
              </a:rPr>
              <a:t>	National Projects are those set up within the national boundaries of a country, or the projects done in one’s own country, then it is said to be domestic project. This project can be undertaken either by Private Concerns or by only Government bodies.</a:t>
            </a:r>
          </a:p>
          <a:p>
            <a:pPr marL="0" indent="0">
              <a:buNone/>
            </a:pPr>
            <a:r>
              <a:rPr lang="en-GB" sz="3200" dirty="0">
                <a:solidFill>
                  <a:schemeClr val="bg1"/>
                </a:solidFill>
              </a:rPr>
              <a:t>International Projects- if one country tries to build projects with other foreign country such projects are said to be International Projects. It is carried out between two or more nations &amp; set up by the Private or Govt. bodies.</a:t>
            </a:r>
          </a:p>
          <a:p>
            <a:pPr marL="0" indent="0">
              <a:buNone/>
            </a:pPr>
            <a:endParaRPr lang="en-IN" sz="3200" dirty="0">
              <a:solidFill>
                <a:schemeClr val="bg1"/>
              </a:solidFill>
            </a:endParaRPr>
          </a:p>
        </p:txBody>
      </p:sp>
    </p:spTree>
    <p:extLst>
      <p:ext uri="{BB962C8B-B14F-4D97-AF65-F5344CB8AC3E}">
        <p14:creationId xmlns="" xmlns:p14="http://schemas.microsoft.com/office/powerpoint/2010/main" val="6899524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212388" cy="5486400"/>
          </a:xfrm>
        </p:spPr>
        <p:txBody>
          <a:bodyPr>
            <a:normAutofit/>
          </a:bodyPr>
          <a:lstStyle/>
          <a:p>
            <a:pPr marL="0" indent="0">
              <a:buNone/>
            </a:pPr>
            <a:r>
              <a:rPr lang="en-GB" sz="3200" dirty="0" err="1">
                <a:solidFill>
                  <a:schemeClr val="bg1"/>
                </a:solidFill>
              </a:rPr>
              <a:t>Eg</a:t>
            </a:r>
            <a:r>
              <a:rPr lang="en-GB" sz="3200" dirty="0">
                <a:solidFill>
                  <a:schemeClr val="bg1"/>
                </a:solidFill>
              </a:rPr>
              <a:t>: Setting up fully owned subsidiaries abroad.</a:t>
            </a:r>
          </a:p>
          <a:p>
            <a:pPr marL="0" indent="0">
              <a:buNone/>
            </a:pPr>
            <a:r>
              <a:rPr lang="en-GB" sz="3200" dirty="0">
                <a:solidFill>
                  <a:schemeClr val="bg1"/>
                </a:solidFill>
              </a:rPr>
              <a:t>      Setting up joint ventures abroad.</a:t>
            </a:r>
          </a:p>
          <a:p>
            <a:pPr marL="0" indent="0">
              <a:buNone/>
            </a:pPr>
            <a:r>
              <a:rPr lang="en-GB" sz="3200" dirty="0">
                <a:solidFill>
                  <a:schemeClr val="bg1"/>
                </a:solidFill>
              </a:rPr>
              <a:t>      Setting up of projects abroad by way of mergers and acquisitions.</a:t>
            </a:r>
          </a:p>
          <a:p>
            <a:pPr marL="0" indent="0">
              <a:buNone/>
            </a:pPr>
            <a:r>
              <a:rPr lang="en-GB" sz="3200" dirty="0">
                <a:solidFill>
                  <a:schemeClr val="bg1"/>
                </a:solidFill>
              </a:rPr>
              <a:t>	Handling of international projects need more expertise and greater efforts in view of higher risk and formalities involved.</a:t>
            </a:r>
            <a:endParaRPr lang="en-IN" sz="3200" dirty="0">
              <a:solidFill>
                <a:schemeClr val="bg1"/>
              </a:solidFill>
            </a:endParaRPr>
          </a:p>
        </p:txBody>
      </p:sp>
    </p:spTree>
    <p:extLst>
      <p:ext uri="{BB962C8B-B14F-4D97-AF65-F5344CB8AC3E}">
        <p14:creationId xmlns="" xmlns:p14="http://schemas.microsoft.com/office/powerpoint/2010/main" val="20537198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136188" cy="5562600"/>
          </a:xfrm>
        </p:spPr>
        <p:txBody>
          <a:bodyPr>
            <a:normAutofit lnSpcReduction="10000"/>
          </a:bodyPr>
          <a:lstStyle/>
          <a:p>
            <a:pPr marL="0" indent="0">
              <a:buNone/>
            </a:pPr>
            <a:r>
              <a:rPr lang="en-GB" sz="3200" b="1" dirty="0">
                <a:solidFill>
                  <a:schemeClr val="bg1"/>
                </a:solidFill>
              </a:rPr>
              <a:t>III. </a:t>
            </a:r>
            <a:r>
              <a:rPr lang="en-GB" sz="3200" b="1" u="sng" dirty="0">
                <a:solidFill>
                  <a:schemeClr val="bg1"/>
                </a:solidFill>
              </a:rPr>
              <a:t>Based on Project Completion Time</a:t>
            </a:r>
          </a:p>
          <a:p>
            <a:pPr marL="0" indent="0">
              <a:buNone/>
            </a:pPr>
            <a:r>
              <a:rPr lang="en-GB" sz="3200" dirty="0">
                <a:solidFill>
                  <a:schemeClr val="bg1"/>
                </a:solidFill>
              </a:rPr>
              <a:t>	Based on the constraints on project completion time, projects can be classified into two types a) Normal Projects b) Crash Projects.</a:t>
            </a:r>
          </a:p>
          <a:p>
            <a:pPr marL="0" indent="0">
              <a:buNone/>
            </a:pPr>
            <a:r>
              <a:rPr lang="en-GB" sz="3200" dirty="0">
                <a:solidFill>
                  <a:schemeClr val="bg1"/>
                </a:solidFill>
              </a:rPr>
              <a:t>	Normal projects are those for which the time limits are set and adequate. There is no constraint on time.</a:t>
            </a:r>
          </a:p>
          <a:p>
            <a:pPr marL="0" indent="0">
              <a:buNone/>
            </a:pPr>
            <a:r>
              <a:rPr lang="en-GB" sz="3200" dirty="0">
                <a:solidFill>
                  <a:schemeClr val="bg1"/>
                </a:solidFill>
              </a:rPr>
              <a:t>	Crash Projects are those which are to be completed within a stipulated time, even at the cost of ending up with a higher project cost.</a:t>
            </a:r>
            <a:endParaRPr lang="en-IN" sz="3200" dirty="0">
              <a:solidFill>
                <a:schemeClr val="bg1"/>
              </a:solidFill>
            </a:endParaRPr>
          </a:p>
        </p:txBody>
      </p:sp>
    </p:spTree>
    <p:extLst>
      <p:ext uri="{BB962C8B-B14F-4D97-AF65-F5344CB8AC3E}">
        <p14:creationId xmlns="" xmlns:p14="http://schemas.microsoft.com/office/powerpoint/2010/main" val="34943260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9905999" cy="5181601"/>
          </a:xfrm>
        </p:spPr>
        <p:txBody>
          <a:bodyPr>
            <a:normAutofit/>
          </a:bodyPr>
          <a:lstStyle/>
          <a:p>
            <a:pPr marL="0" indent="0">
              <a:buNone/>
            </a:pPr>
            <a:r>
              <a:rPr lang="en-GB" sz="3200" dirty="0" err="1">
                <a:solidFill>
                  <a:schemeClr val="bg1"/>
                </a:solidFill>
              </a:rPr>
              <a:t>Eg</a:t>
            </a:r>
            <a:r>
              <a:rPr lang="en-GB" sz="3200" dirty="0">
                <a:solidFill>
                  <a:schemeClr val="bg1"/>
                </a:solidFill>
              </a:rPr>
              <a:t>: Construction of canal lining with the condition that the work should be completed before the monsoon starts- is a Crash Project.</a:t>
            </a:r>
          </a:p>
          <a:p>
            <a:pPr marL="0" indent="0">
              <a:buNone/>
            </a:pPr>
            <a:endParaRPr lang="en-GB" sz="3200" dirty="0">
              <a:solidFill>
                <a:schemeClr val="bg1"/>
              </a:solidFill>
            </a:endParaRPr>
          </a:p>
          <a:p>
            <a:pPr marL="0" indent="0">
              <a:buNone/>
            </a:pPr>
            <a:r>
              <a:rPr lang="en-GB" sz="3200" b="1" dirty="0">
                <a:solidFill>
                  <a:schemeClr val="bg1"/>
                </a:solidFill>
              </a:rPr>
              <a:t>IV. </a:t>
            </a:r>
            <a:r>
              <a:rPr lang="en-GB" sz="3200" b="1" u="sng" dirty="0">
                <a:solidFill>
                  <a:schemeClr val="bg1"/>
                </a:solidFill>
              </a:rPr>
              <a:t>Based on Ownership</a:t>
            </a:r>
          </a:p>
          <a:p>
            <a:pPr marL="0" indent="0">
              <a:buNone/>
            </a:pPr>
            <a:r>
              <a:rPr lang="en-GB" sz="3200" dirty="0">
                <a:solidFill>
                  <a:schemeClr val="bg1"/>
                </a:solidFill>
              </a:rPr>
              <a:t>	It can be classified into a) Private Sector Projects </a:t>
            </a:r>
          </a:p>
          <a:p>
            <a:pPr marL="0" indent="0">
              <a:buNone/>
            </a:pPr>
            <a:r>
              <a:rPr lang="en-GB" sz="3200" dirty="0">
                <a:solidFill>
                  <a:schemeClr val="bg1"/>
                </a:solidFill>
              </a:rPr>
              <a:t>b) Public Sector Projects &amp; c) Joint Sector Projects</a:t>
            </a:r>
          </a:p>
          <a:p>
            <a:pPr marL="0" indent="0">
              <a:buNone/>
            </a:pPr>
            <a:endParaRPr lang="en-GB" sz="3200" dirty="0">
              <a:solidFill>
                <a:schemeClr val="bg1"/>
              </a:solidFill>
            </a:endParaRPr>
          </a:p>
        </p:txBody>
      </p:sp>
    </p:spTree>
    <p:extLst>
      <p:ext uri="{BB962C8B-B14F-4D97-AF65-F5344CB8AC3E}">
        <p14:creationId xmlns="" xmlns:p14="http://schemas.microsoft.com/office/powerpoint/2010/main" val="12701805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9600"/>
            <a:ext cx="10212388" cy="5638800"/>
          </a:xfrm>
        </p:spPr>
        <p:txBody>
          <a:bodyPr>
            <a:normAutofit lnSpcReduction="10000"/>
          </a:bodyPr>
          <a:lstStyle/>
          <a:p>
            <a:pPr marL="0" indent="0">
              <a:buNone/>
            </a:pPr>
            <a:r>
              <a:rPr lang="en-GB" sz="3200" dirty="0">
                <a:solidFill>
                  <a:schemeClr val="bg1"/>
                </a:solidFill>
              </a:rPr>
              <a:t>	Private Sector Projects are projects with a complete ownership of promoters and investors. Owners may be an individual, partnership firm or a company. These projects are mostly done with an objective to earn profit and thus have a commercial nature, </a:t>
            </a:r>
            <a:r>
              <a:rPr lang="en-GB" sz="3200" dirty="0" err="1">
                <a:solidFill>
                  <a:schemeClr val="bg1"/>
                </a:solidFill>
              </a:rPr>
              <a:t>i.e</a:t>
            </a:r>
            <a:r>
              <a:rPr lang="en-GB" sz="3200" dirty="0">
                <a:solidFill>
                  <a:schemeClr val="bg1"/>
                </a:solidFill>
              </a:rPr>
              <a:t> only with the sole idea of earning better returns.</a:t>
            </a:r>
          </a:p>
          <a:p>
            <a:pPr marL="0" indent="0">
              <a:buNone/>
            </a:pPr>
            <a:r>
              <a:rPr lang="en-GB" sz="3200" dirty="0">
                <a:solidFill>
                  <a:schemeClr val="bg1"/>
                </a:solidFill>
              </a:rPr>
              <a:t>	Public Sector Projects are those that are owned by the State, Central or both forms of Governments. The growth of public sector projects is the natural outcome of the efforts of Governments for undertaking developments in a country.</a:t>
            </a:r>
          </a:p>
        </p:txBody>
      </p:sp>
    </p:spTree>
    <p:extLst>
      <p:ext uri="{BB962C8B-B14F-4D97-AF65-F5344CB8AC3E}">
        <p14:creationId xmlns="" xmlns:p14="http://schemas.microsoft.com/office/powerpoint/2010/main" val="15344359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638800"/>
          </a:xfrm>
        </p:spPr>
        <p:txBody>
          <a:bodyPr>
            <a:normAutofit lnSpcReduction="10000"/>
          </a:bodyPr>
          <a:lstStyle/>
          <a:p>
            <a:pPr marL="0" indent="0">
              <a:buNone/>
            </a:pPr>
            <a:r>
              <a:rPr lang="en-GB" sz="3200" dirty="0">
                <a:solidFill>
                  <a:schemeClr val="bg1"/>
                </a:solidFill>
              </a:rPr>
              <a:t>	Joint Sector Projects are those in which the ownership is shared by the Government and by Private Entrepreneurs. The main consideration for the Government’s investment in Joint Sector Projects is to make use of the managerial talents, entrepreneurial capabilities and marketing skills of the private entrepreneurs. Joint sector offers hope to the private entrepreneurs since the Government shares the investment required for the Project.</a:t>
            </a:r>
          </a:p>
          <a:p>
            <a:pPr marL="0" indent="0">
              <a:buNone/>
            </a:pPr>
            <a:r>
              <a:rPr lang="en-GB" sz="3200" dirty="0" err="1">
                <a:solidFill>
                  <a:schemeClr val="bg1"/>
                </a:solidFill>
              </a:rPr>
              <a:t>Eg</a:t>
            </a:r>
            <a:r>
              <a:rPr lang="en-GB" sz="3200" dirty="0">
                <a:solidFill>
                  <a:schemeClr val="bg1"/>
                </a:solidFill>
              </a:rPr>
              <a:t>: Project of Metro Train, Dams, IT Parks, Electricity Plants etc.</a:t>
            </a:r>
          </a:p>
        </p:txBody>
      </p:sp>
    </p:spTree>
    <p:extLst>
      <p:ext uri="{BB962C8B-B14F-4D97-AF65-F5344CB8AC3E}">
        <p14:creationId xmlns="" xmlns:p14="http://schemas.microsoft.com/office/powerpoint/2010/main" val="9808526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791200"/>
          </a:xfrm>
        </p:spPr>
        <p:txBody>
          <a:bodyPr>
            <a:normAutofit/>
          </a:bodyPr>
          <a:lstStyle/>
          <a:p>
            <a:pPr marL="0" indent="0">
              <a:buNone/>
            </a:pPr>
            <a:r>
              <a:rPr lang="en-GB" sz="3200" b="1" dirty="0">
                <a:solidFill>
                  <a:schemeClr val="bg1"/>
                </a:solidFill>
              </a:rPr>
              <a:t>V. </a:t>
            </a:r>
            <a:r>
              <a:rPr lang="en-GB" sz="3200" b="1" u="sng" dirty="0">
                <a:solidFill>
                  <a:schemeClr val="bg1"/>
                </a:solidFill>
              </a:rPr>
              <a:t>Based on Size</a:t>
            </a:r>
          </a:p>
          <a:p>
            <a:pPr marL="0" indent="0">
              <a:buNone/>
            </a:pPr>
            <a:r>
              <a:rPr lang="en-GB" sz="3200" dirty="0">
                <a:solidFill>
                  <a:schemeClr val="bg1"/>
                </a:solidFill>
              </a:rPr>
              <a:t>	These projects are based on investment size or capacity of plant to offer goods or services. They are further classified into small, medium and large scale projects. The investment limit for the different categories of projects are announced by the Government and this undergoes periodical changes keeping in view the inflation, the decision to offer certain incentives to projects that are categorised as ‘small scale’ projects etc.</a:t>
            </a:r>
          </a:p>
        </p:txBody>
      </p:sp>
    </p:spTree>
    <p:extLst>
      <p:ext uri="{BB962C8B-B14F-4D97-AF65-F5344CB8AC3E}">
        <p14:creationId xmlns="" xmlns:p14="http://schemas.microsoft.com/office/powerpoint/2010/main" val="3988305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136188" cy="5638800"/>
          </a:xfrm>
        </p:spPr>
        <p:txBody>
          <a:bodyPr>
            <a:normAutofit/>
          </a:bodyPr>
          <a:lstStyle/>
          <a:p>
            <a:pPr marL="0" indent="0">
              <a:buNone/>
            </a:pPr>
            <a:r>
              <a:rPr lang="en-GB" sz="3200" dirty="0">
                <a:solidFill>
                  <a:schemeClr val="bg1"/>
                </a:solidFill>
              </a:rPr>
              <a:t>	As per the directives of the Govt. of India, the projects with investment on plant &amp; Machinery </a:t>
            </a:r>
            <a:r>
              <a:rPr lang="en-GB" sz="3200" dirty="0" err="1">
                <a:solidFill>
                  <a:schemeClr val="bg1"/>
                </a:solidFill>
              </a:rPr>
              <a:t>upto</a:t>
            </a:r>
            <a:r>
              <a:rPr lang="en-GB" sz="3200" dirty="0">
                <a:solidFill>
                  <a:schemeClr val="bg1"/>
                </a:solidFill>
              </a:rPr>
              <a:t> </a:t>
            </a:r>
            <a:r>
              <a:rPr lang="en-US" sz="3200" dirty="0">
                <a:solidFill>
                  <a:schemeClr val="bg1"/>
                </a:solidFill>
              </a:rPr>
              <a:t>₹ 1 </a:t>
            </a:r>
            <a:r>
              <a:rPr lang="en-US" sz="3200" dirty="0" err="1">
                <a:solidFill>
                  <a:schemeClr val="bg1"/>
                </a:solidFill>
              </a:rPr>
              <a:t>Crore</a:t>
            </a:r>
            <a:r>
              <a:rPr lang="en-US" sz="3200" dirty="0">
                <a:solidFill>
                  <a:schemeClr val="bg1"/>
                </a:solidFill>
              </a:rPr>
              <a:t> are </a:t>
            </a:r>
            <a:r>
              <a:rPr lang="en-US" sz="3200" dirty="0" err="1">
                <a:solidFill>
                  <a:schemeClr val="bg1"/>
                </a:solidFill>
              </a:rPr>
              <a:t>categorised</a:t>
            </a:r>
            <a:r>
              <a:rPr lang="en-US" sz="3200" dirty="0">
                <a:solidFill>
                  <a:schemeClr val="bg1"/>
                </a:solidFill>
              </a:rPr>
              <a:t> as ‘small scale projects’ while those with investment in Plant &amp; Machinery above ₹ 100 </a:t>
            </a:r>
            <a:r>
              <a:rPr lang="en-US" sz="3200" dirty="0" err="1">
                <a:solidFill>
                  <a:schemeClr val="bg1"/>
                </a:solidFill>
              </a:rPr>
              <a:t>Crores</a:t>
            </a:r>
            <a:r>
              <a:rPr lang="en-US" sz="3200" dirty="0">
                <a:solidFill>
                  <a:schemeClr val="bg1"/>
                </a:solidFill>
              </a:rPr>
              <a:t> are </a:t>
            </a:r>
            <a:r>
              <a:rPr lang="en-US" sz="3200" dirty="0" err="1">
                <a:solidFill>
                  <a:schemeClr val="bg1"/>
                </a:solidFill>
              </a:rPr>
              <a:t>categorised</a:t>
            </a:r>
            <a:r>
              <a:rPr lang="en-US" sz="3200" dirty="0">
                <a:solidFill>
                  <a:schemeClr val="bg1"/>
                </a:solidFill>
              </a:rPr>
              <a:t> as ‘large scale projects’. Projects with investment limit between these two categories are ‘medium scale projects’.</a:t>
            </a:r>
            <a:endParaRPr lang="en-GB" sz="3200" dirty="0">
              <a:solidFill>
                <a:schemeClr val="bg1"/>
              </a:solidFill>
            </a:endParaRPr>
          </a:p>
        </p:txBody>
      </p:sp>
    </p:spTree>
    <p:extLst>
      <p:ext uri="{BB962C8B-B14F-4D97-AF65-F5344CB8AC3E}">
        <p14:creationId xmlns="" xmlns:p14="http://schemas.microsoft.com/office/powerpoint/2010/main" val="42717688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10972800" cy="6248400"/>
          </a:xfrm>
        </p:spPr>
        <p:txBody>
          <a:bodyPr>
            <a:normAutofit lnSpcReduction="10000"/>
          </a:bodyPr>
          <a:lstStyle/>
          <a:p>
            <a:pPr marL="0" indent="0">
              <a:buNone/>
            </a:pPr>
            <a:r>
              <a:rPr lang="en-GB" sz="3200" b="1" dirty="0">
                <a:solidFill>
                  <a:schemeClr val="bg1"/>
                </a:solidFill>
              </a:rPr>
              <a:t>VI. </a:t>
            </a:r>
            <a:r>
              <a:rPr lang="en-GB" sz="3200" b="1" u="sng" dirty="0">
                <a:solidFill>
                  <a:schemeClr val="bg1"/>
                </a:solidFill>
              </a:rPr>
              <a:t>Need based Projects</a:t>
            </a:r>
          </a:p>
          <a:p>
            <a:pPr marL="0" indent="0">
              <a:buNone/>
            </a:pPr>
            <a:r>
              <a:rPr lang="en-GB" sz="3200" dirty="0">
                <a:solidFill>
                  <a:schemeClr val="bg1"/>
                </a:solidFill>
              </a:rPr>
              <a:t>	Projects are basically driven by certain needs of the organisation and these needs further form the basis of project categorisation. They are classified as under:</a:t>
            </a:r>
          </a:p>
          <a:p>
            <a:pPr marL="0" indent="0">
              <a:buNone/>
            </a:pPr>
            <a:r>
              <a:rPr lang="en-GB" sz="3200" dirty="0">
                <a:solidFill>
                  <a:srgbClr val="FF0000"/>
                </a:solidFill>
              </a:rPr>
              <a:t>a) New Project: </a:t>
            </a:r>
            <a:r>
              <a:rPr lang="en-GB" sz="3200" dirty="0">
                <a:solidFill>
                  <a:schemeClr val="bg1"/>
                </a:solidFill>
              </a:rPr>
              <a:t>A new project idea is conceived and implemented to meet the customer needs. A new project can be one that identifies a new product for which there is demand from the customers or it can be a project for the production of a product that is already in the market but the demand for which is in excess of the supply. Identification and formulation of a new project requires special knowledge &amp; skill.</a:t>
            </a:r>
            <a:endParaRPr lang="en-GB" sz="3200" dirty="0">
              <a:solidFill>
                <a:srgbClr val="FF0000"/>
              </a:solidFill>
            </a:endParaRPr>
          </a:p>
        </p:txBody>
      </p:sp>
    </p:spTree>
    <p:extLst>
      <p:ext uri="{BB962C8B-B14F-4D97-AF65-F5344CB8AC3E}">
        <p14:creationId xmlns="" xmlns:p14="http://schemas.microsoft.com/office/powerpoint/2010/main" val="13947780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33400"/>
            <a:ext cx="10288588" cy="5638800"/>
          </a:xfrm>
        </p:spPr>
        <p:txBody>
          <a:bodyPr>
            <a:normAutofit lnSpcReduction="10000"/>
          </a:bodyPr>
          <a:lstStyle/>
          <a:p>
            <a:pPr marL="0" indent="0">
              <a:buNone/>
            </a:pPr>
            <a:r>
              <a:rPr lang="en-GB" sz="3200" dirty="0">
                <a:solidFill>
                  <a:srgbClr val="FF0000"/>
                </a:solidFill>
              </a:rPr>
              <a:t>b) Balancing Project: </a:t>
            </a:r>
            <a:r>
              <a:rPr lang="en-GB" sz="3200" dirty="0">
                <a:solidFill>
                  <a:schemeClr val="bg1"/>
                </a:solidFill>
              </a:rPr>
              <a:t>Projects in general have many production units that are linked with one another. The flow of materials through different production units shall be such that the output of one production unit exactly matches the input requirement for the subsequent production unit. If this is so, the efficiency of the production line will be the maximum and there will not be any under utilisation of production capacity. However, if the production capacity of any particular production unit is less, then this particular production unit sets the maximum limit of production possible for all other units.</a:t>
            </a:r>
            <a:endParaRPr lang="en-GB" sz="3200" dirty="0">
              <a:solidFill>
                <a:srgbClr val="FF0000"/>
              </a:solidFill>
            </a:endParaRPr>
          </a:p>
        </p:txBody>
      </p:sp>
    </p:spTree>
    <p:extLst>
      <p:ext uri="{BB962C8B-B14F-4D97-AF65-F5344CB8AC3E}">
        <p14:creationId xmlns="" xmlns:p14="http://schemas.microsoft.com/office/powerpoint/2010/main" val="3641114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1442</TotalTime>
  <Words>5359</Words>
  <Application>Microsoft Office PowerPoint</Application>
  <PresentationFormat>Custom</PresentationFormat>
  <Paragraphs>444</Paragraphs>
  <Slides>175</Slides>
  <Notes>0</Notes>
  <HiddenSlides>0</HiddenSlides>
  <MMClips>0</MMClips>
  <ScaleCrop>false</ScaleCrop>
  <HeadingPairs>
    <vt:vector size="4" baseType="variant">
      <vt:variant>
        <vt:lpstr>Theme</vt:lpstr>
      </vt:variant>
      <vt:variant>
        <vt:i4>1</vt:i4>
      </vt:variant>
      <vt:variant>
        <vt:lpstr>Slide Titles</vt:lpstr>
      </vt:variant>
      <vt:variant>
        <vt:i4>175</vt:i4>
      </vt:variant>
    </vt:vector>
  </HeadingPairs>
  <TitlesOfParts>
    <vt:vector size="176" baseType="lpstr">
      <vt:lpstr>Circuit</vt:lpstr>
      <vt:lpstr>Dr. b. b. hegde first grade college, kundapura</vt:lpstr>
      <vt:lpstr>Project Management </vt:lpstr>
      <vt:lpstr>Slide 3</vt:lpstr>
      <vt:lpstr>Slide 4</vt:lpstr>
      <vt:lpstr>Slide 5</vt:lpstr>
      <vt:lpstr>Slide 6</vt:lpstr>
      <vt:lpstr>Slide 7</vt:lpstr>
      <vt:lpstr>Slide 8</vt:lpstr>
      <vt:lpstr>Slide 9</vt:lpstr>
      <vt:lpstr>Slide 10</vt:lpstr>
      <vt:lpstr>      Characteristics of a project</vt:lpstr>
      <vt:lpstr>Slide 12</vt:lpstr>
      <vt:lpstr>Slide 13</vt:lpstr>
      <vt:lpstr>Slide 14</vt:lpstr>
      <vt:lpstr>Slide 15</vt:lpstr>
      <vt:lpstr>Classification of project</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Scope of project management:</vt:lpstr>
      <vt:lpstr>Slide 54</vt:lpstr>
      <vt:lpstr>Slide 55</vt:lpstr>
      <vt:lpstr>Slide 56</vt:lpstr>
      <vt:lpstr>Slide 57</vt:lpstr>
      <vt:lpstr>Project management v/s general management</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Process:</vt:lpstr>
      <vt:lpstr>Slide 83</vt:lpstr>
      <vt:lpstr>Slide 84</vt:lpstr>
      <vt:lpstr>Slide 85</vt:lpstr>
      <vt:lpstr>Slide 86</vt:lpstr>
      <vt:lpstr>Taxonomy (Categories) of project</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Project plan</vt:lpstr>
      <vt:lpstr>Slide 163</vt:lpstr>
      <vt:lpstr>Slide 164</vt:lpstr>
      <vt:lpstr>Slide 165</vt:lpstr>
      <vt:lpstr>Slide 166</vt:lpstr>
      <vt:lpstr>Slide 167</vt:lpstr>
      <vt:lpstr>Slide 168</vt:lpstr>
      <vt:lpstr>Slide 169</vt:lpstr>
      <vt:lpstr>Slide 170</vt:lpstr>
      <vt:lpstr>Why projects?</vt:lpstr>
      <vt:lpstr>Slide 172</vt:lpstr>
      <vt:lpstr>Slide 173</vt:lpstr>
      <vt:lpstr>Slide 174</vt:lpstr>
      <vt:lpstr>Slide 175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Unknown User</dc:creator>
  <cp:lastModifiedBy>HP</cp:lastModifiedBy>
  <cp:revision>158</cp:revision>
  <dcterms:created xsi:type="dcterms:W3CDTF">2020-08-17T12:38:33Z</dcterms:created>
  <dcterms:modified xsi:type="dcterms:W3CDTF">2020-10-15T18:35:00Z</dcterms:modified>
</cp:coreProperties>
</file>